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5"/>
  </p:notesMasterIdLst>
  <p:sldIdLst>
    <p:sldId id="257" r:id="rId5"/>
    <p:sldId id="268" r:id="rId6"/>
    <p:sldId id="341" r:id="rId7"/>
    <p:sldId id="367" r:id="rId8"/>
    <p:sldId id="365" r:id="rId9"/>
    <p:sldId id="297" r:id="rId10"/>
    <p:sldId id="270" r:id="rId11"/>
    <p:sldId id="280" r:id="rId12"/>
    <p:sldId id="291" r:id="rId13"/>
    <p:sldId id="332" r:id="rId14"/>
    <p:sldId id="299" r:id="rId15"/>
    <p:sldId id="309" r:id="rId16"/>
    <p:sldId id="308" r:id="rId17"/>
    <p:sldId id="366" r:id="rId18"/>
    <p:sldId id="342" r:id="rId19"/>
    <p:sldId id="266" r:id="rId20"/>
    <p:sldId id="337" r:id="rId21"/>
    <p:sldId id="333" r:id="rId22"/>
    <p:sldId id="334" r:id="rId23"/>
    <p:sldId id="364" r:id="rId24"/>
    <p:sldId id="310" r:id="rId25"/>
    <p:sldId id="288" r:id="rId26"/>
    <p:sldId id="330" r:id="rId27"/>
    <p:sldId id="363" r:id="rId28"/>
    <p:sldId id="346" r:id="rId29"/>
    <p:sldId id="338" r:id="rId30"/>
    <p:sldId id="336" r:id="rId31"/>
    <p:sldId id="343" r:id="rId32"/>
    <p:sldId id="335" r:id="rId33"/>
    <p:sldId id="339" r:id="rId34"/>
  </p:sldIdLst>
  <p:sldSz cx="12192000" cy="6858000"/>
  <p:notesSz cx="6669088" cy="9753600"/>
  <p:embeddedFontLst>
    <p:embeddedFont>
      <p:font typeface="Guardian Egyptian TT" panose="020B0604020202020204" charset="0"/>
      <p:regular r:id="rId36"/>
      <p:bold r:id="rId37"/>
    </p:embeddedFont>
    <p:embeddedFont>
      <p:font typeface="Guardian Sans TT" panose="020B06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A0AC5C-02DA-4828-BC70-29DC86507B61}" v="2" dt="2026-04-07T07:15:08.135"/>
    <p1510:client id="{DF0DA9A0-BC2F-47F4-B954-25F30DF2C6A1}" v="4130" dt="2026-04-07T22:46:46.4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z Kaufman" userId="e671f9b3-1306-4684-bd4a-d1e9adb3903f" providerId="ADAL" clId="{57C4F509-58F4-4545-82DD-4A3EA1A1401C}"/>
    <pc:docChg chg="undo custSel modSld sldOrd">
      <pc:chgData name="Baz Kaufman" userId="e671f9b3-1306-4684-bd4a-d1e9adb3903f" providerId="ADAL" clId="{57C4F509-58F4-4545-82DD-4A3EA1A1401C}" dt="2026-04-07T07:37:40.568" v="45" actId="20577"/>
      <pc:docMkLst>
        <pc:docMk/>
      </pc:docMkLst>
      <pc:sldChg chg="delSp mod">
        <pc:chgData name="Baz Kaufman" userId="e671f9b3-1306-4684-bd4a-d1e9adb3903f" providerId="ADAL" clId="{57C4F509-58F4-4545-82DD-4A3EA1A1401C}" dt="2026-04-07T07:24:02.498" v="25" actId="21"/>
        <pc:sldMkLst>
          <pc:docMk/>
          <pc:sldMk cId="4193516140" sldId="291"/>
        </pc:sldMkLst>
        <pc:spChg chg="del">
          <ac:chgData name="Baz Kaufman" userId="e671f9b3-1306-4684-bd4a-d1e9adb3903f" providerId="ADAL" clId="{57C4F509-58F4-4545-82DD-4A3EA1A1401C}" dt="2026-04-07T07:24:02.498" v="25" actId="21"/>
          <ac:spMkLst>
            <pc:docMk/>
            <pc:sldMk cId="4193516140" sldId="291"/>
            <ac:spMk id="6" creationId="{8E83DD2B-445A-6E78-3DEA-1055B526262D}"/>
          </ac:spMkLst>
        </pc:spChg>
        <pc:picChg chg="del">
          <ac:chgData name="Baz Kaufman" userId="e671f9b3-1306-4684-bd4a-d1e9adb3903f" providerId="ADAL" clId="{57C4F509-58F4-4545-82DD-4A3EA1A1401C}" dt="2026-04-07T07:23:58.485" v="24" actId="21"/>
          <ac:picMkLst>
            <pc:docMk/>
            <pc:sldMk cId="4193516140" sldId="291"/>
            <ac:picMk id="3" creationId="{1A0195EC-D600-8FCD-C9AE-782D316D2893}"/>
          </ac:picMkLst>
        </pc:picChg>
      </pc:sldChg>
      <pc:sldChg chg="modSp mod">
        <pc:chgData name="Baz Kaufman" userId="e671f9b3-1306-4684-bd4a-d1e9adb3903f" providerId="ADAL" clId="{57C4F509-58F4-4545-82DD-4A3EA1A1401C}" dt="2026-04-07T07:15:11.807" v="4" actId="27636"/>
        <pc:sldMkLst>
          <pc:docMk/>
          <pc:sldMk cId="2672012586" sldId="299"/>
        </pc:sldMkLst>
        <pc:spChg chg="mod">
          <ac:chgData name="Baz Kaufman" userId="e671f9b3-1306-4684-bd4a-d1e9adb3903f" providerId="ADAL" clId="{57C4F509-58F4-4545-82DD-4A3EA1A1401C}" dt="2026-04-07T07:15:11.807" v="4" actId="27636"/>
          <ac:spMkLst>
            <pc:docMk/>
            <pc:sldMk cId="2672012586" sldId="299"/>
            <ac:spMk id="3" creationId="{0BA55FCE-A010-1DC7-F5A6-1099668EEBC7}"/>
          </ac:spMkLst>
        </pc:spChg>
      </pc:sldChg>
      <pc:sldChg chg="modSp mod ord modShow">
        <pc:chgData name="Baz Kaufman" userId="e671f9b3-1306-4684-bd4a-d1e9adb3903f" providerId="ADAL" clId="{57C4F509-58F4-4545-82DD-4A3EA1A1401C}" dt="2026-04-07T07:36:21.908" v="33" actId="13926"/>
        <pc:sldMkLst>
          <pc:docMk/>
          <pc:sldMk cId="1605014434" sldId="335"/>
        </pc:sldMkLst>
        <pc:spChg chg="mod">
          <ac:chgData name="Baz Kaufman" userId="e671f9b3-1306-4684-bd4a-d1e9adb3903f" providerId="ADAL" clId="{57C4F509-58F4-4545-82DD-4A3EA1A1401C}" dt="2026-04-07T07:36:21.908" v="33" actId="13926"/>
          <ac:spMkLst>
            <pc:docMk/>
            <pc:sldMk cId="1605014434" sldId="335"/>
            <ac:spMk id="4" creationId="{A4829F57-AD14-5941-C50A-023C9B25AC54}"/>
          </ac:spMkLst>
        </pc:spChg>
      </pc:sldChg>
      <pc:sldChg chg="modSp mod ord modShow">
        <pc:chgData name="Baz Kaufman" userId="e671f9b3-1306-4684-bd4a-d1e9adb3903f" providerId="ADAL" clId="{57C4F509-58F4-4545-82DD-4A3EA1A1401C}" dt="2026-04-07T07:36:30.989" v="35" actId="13926"/>
        <pc:sldMkLst>
          <pc:docMk/>
          <pc:sldMk cId="1542691055" sldId="336"/>
        </pc:sldMkLst>
        <pc:spChg chg="mod">
          <ac:chgData name="Baz Kaufman" userId="e671f9b3-1306-4684-bd4a-d1e9adb3903f" providerId="ADAL" clId="{57C4F509-58F4-4545-82DD-4A3EA1A1401C}" dt="2026-04-07T07:36:30.989" v="35" actId="13926"/>
          <ac:spMkLst>
            <pc:docMk/>
            <pc:sldMk cId="1542691055" sldId="336"/>
            <ac:spMk id="4" creationId="{A4829F57-AD14-5941-C50A-023C9B25AC54}"/>
          </ac:spMkLst>
        </pc:spChg>
      </pc:sldChg>
      <pc:sldChg chg="modSp mod">
        <pc:chgData name="Baz Kaufman" userId="e671f9b3-1306-4684-bd4a-d1e9adb3903f" providerId="ADAL" clId="{57C4F509-58F4-4545-82DD-4A3EA1A1401C}" dt="2026-04-07T07:37:40.568" v="45" actId="20577"/>
        <pc:sldMkLst>
          <pc:docMk/>
          <pc:sldMk cId="1525872871" sldId="337"/>
        </pc:sldMkLst>
        <pc:spChg chg="mod">
          <ac:chgData name="Baz Kaufman" userId="e671f9b3-1306-4684-bd4a-d1e9adb3903f" providerId="ADAL" clId="{57C4F509-58F4-4545-82DD-4A3EA1A1401C}" dt="2026-04-07T07:37:40.568" v="45" actId="20577"/>
          <ac:spMkLst>
            <pc:docMk/>
            <pc:sldMk cId="1525872871" sldId="337"/>
            <ac:spMk id="2" creationId="{2B8C5C13-EAD7-B22D-E31C-8A158DC82E14}"/>
          </ac:spMkLst>
        </pc:spChg>
      </pc:sldChg>
      <pc:sldChg chg="modSp mod ord modShow">
        <pc:chgData name="Baz Kaufman" userId="e671f9b3-1306-4684-bd4a-d1e9adb3903f" providerId="ADAL" clId="{57C4F509-58F4-4545-82DD-4A3EA1A1401C}" dt="2026-04-07T07:36:38.677" v="36" actId="13926"/>
        <pc:sldMkLst>
          <pc:docMk/>
          <pc:sldMk cId="1391813786" sldId="338"/>
        </pc:sldMkLst>
        <pc:spChg chg="mod">
          <ac:chgData name="Baz Kaufman" userId="e671f9b3-1306-4684-bd4a-d1e9adb3903f" providerId="ADAL" clId="{57C4F509-58F4-4545-82DD-4A3EA1A1401C}" dt="2026-04-07T07:36:38.677" v="36" actId="13926"/>
          <ac:spMkLst>
            <pc:docMk/>
            <pc:sldMk cId="1391813786" sldId="338"/>
            <ac:spMk id="2" creationId="{78F61176-2AC5-F882-73B4-85756AEB7E7A}"/>
          </ac:spMkLst>
        </pc:spChg>
      </pc:sldChg>
      <pc:sldChg chg="modSp mod ord modShow">
        <pc:chgData name="Baz Kaufman" userId="e671f9b3-1306-4684-bd4a-d1e9adb3903f" providerId="ADAL" clId="{57C4F509-58F4-4545-82DD-4A3EA1A1401C}" dt="2026-04-07T07:36:17.805" v="32" actId="13926"/>
        <pc:sldMkLst>
          <pc:docMk/>
          <pc:sldMk cId="3958240689" sldId="339"/>
        </pc:sldMkLst>
        <pc:spChg chg="mod">
          <ac:chgData name="Baz Kaufman" userId="e671f9b3-1306-4684-bd4a-d1e9adb3903f" providerId="ADAL" clId="{57C4F509-58F4-4545-82DD-4A3EA1A1401C}" dt="2026-04-07T07:36:17.805" v="32" actId="13926"/>
          <ac:spMkLst>
            <pc:docMk/>
            <pc:sldMk cId="3958240689" sldId="339"/>
            <ac:spMk id="2" creationId="{D76048AF-A526-8589-41FC-3FF127C02931}"/>
          </ac:spMkLst>
        </pc:spChg>
      </pc:sldChg>
      <pc:sldChg chg="modSp mod ord modShow">
        <pc:chgData name="Baz Kaufman" userId="e671f9b3-1306-4684-bd4a-d1e9adb3903f" providerId="ADAL" clId="{57C4F509-58F4-4545-82DD-4A3EA1A1401C}" dt="2026-04-07T07:36:26.551" v="34" actId="13926"/>
        <pc:sldMkLst>
          <pc:docMk/>
          <pc:sldMk cId="1819335726" sldId="343"/>
        </pc:sldMkLst>
        <pc:spChg chg="mod">
          <ac:chgData name="Baz Kaufman" userId="e671f9b3-1306-4684-bd4a-d1e9adb3903f" providerId="ADAL" clId="{57C4F509-58F4-4545-82DD-4A3EA1A1401C}" dt="2026-04-07T07:36:26.551" v="34" actId="13926"/>
          <ac:spMkLst>
            <pc:docMk/>
            <pc:sldMk cId="1819335726" sldId="343"/>
            <ac:spMk id="4" creationId="{827C9ACF-71A7-922C-9E4E-87C012400BE4}"/>
          </ac:spMkLst>
        </pc:spChg>
      </pc:sldChg>
    </pc:docChg>
  </pc:docChgLst>
  <pc:docChgLst>
    <pc:chgData name="Geoff Lawson" userId="S::geoff.lawson@wcc.govt.nz::01762603-d3cd-4f05-b37b-84167b14a7f9" providerId="AD" clId="Web-{7ADFF025-4115-445F-89B6-1686E4CE22EA}"/>
    <pc:docChg chg="addSld modSld">
      <pc:chgData name="Geoff Lawson" userId="S::geoff.lawson@wcc.govt.nz::01762603-d3cd-4f05-b37b-84167b14a7f9" providerId="AD" clId="Web-{7ADFF025-4115-445F-89B6-1686E4CE22EA}" dt="2026-04-02T01:18:35.178" v="152" actId="20577"/>
      <pc:docMkLst>
        <pc:docMk/>
      </pc:docMkLst>
      <pc:sldChg chg="modSp add replId">
        <pc:chgData name="Geoff Lawson" userId="S::geoff.lawson@wcc.govt.nz::01762603-d3cd-4f05-b37b-84167b14a7f9" providerId="AD" clId="Web-{7ADFF025-4115-445F-89B6-1686E4CE22EA}" dt="2026-04-02T01:18:35.178" v="152" actId="20577"/>
        <pc:sldMkLst>
          <pc:docMk/>
          <pc:sldMk cId="306797610" sldId="341"/>
        </pc:sldMkLst>
        <pc:spChg chg="mod">
          <ac:chgData name="Geoff Lawson" userId="S::geoff.lawson@wcc.govt.nz::01762603-d3cd-4f05-b37b-84167b14a7f9" providerId="AD" clId="Web-{7ADFF025-4115-445F-89B6-1686E4CE22EA}" dt="2026-04-02T01:16:46.396" v="66" actId="20577"/>
          <ac:spMkLst>
            <pc:docMk/>
            <pc:sldMk cId="306797610" sldId="341"/>
            <ac:spMk id="2" creationId="{C159756F-E503-7A1B-2081-5885228A1877}"/>
          </ac:spMkLst>
        </pc:spChg>
        <pc:spChg chg="mod">
          <ac:chgData name="Geoff Lawson" userId="S::geoff.lawson@wcc.govt.nz::01762603-d3cd-4f05-b37b-84167b14a7f9" providerId="AD" clId="Web-{7ADFF025-4115-445F-89B6-1686E4CE22EA}" dt="2026-04-02T01:18:00.944" v="140" actId="20577"/>
          <ac:spMkLst>
            <pc:docMk/>
            <pc:sldMk cId="306797610" sldId="341"/>
            <ac:spMk id="4" creationId="{DADE97E1-1BEB-B32F-A4CA-5155D7EC4B3C}"/>
          </ac:spMkLst>
        </pc:spChg>
      </pc:sldChg>
    </pc:docChg>
  </pc:docChgLst>
  <pc:docChgLst>
    <pc:chgData name="Geoff Lawson" userId="S::geoff.lawson@wcc.govt.nz::01762603-d3cd-4f05-b37b-84167b14a7f9" providerId="AD" clId="Web-{2CDCEE86-FEEB-69E4-3CE5-5DA40BA51F5A}"/>
    <pc:docChg chg="addSld modSld">
      <pc:chgData name="Geoff Lawson" userId="S::geoff.lawson@wcc.govt.nz::01762603-d3cd-4f05-b37b-84167b14a7f9" providerId="AD" clId="Web-{2CDCEE86-FEEB-69E4-3CE5-5DA40BA51F5A}" dt="2026-04-06T21:39:53.577" v="532" actId="20577"/>
      <pc:docMkLst>
        <pc:docMk/>
      </pc:docMkLst>
      <pc:sldChg chg="addSp delSp modSp">
        <pc:chgData name="Geoff Lawson" userId="S::geoff.lawson@wcc.govt.nz::01762603-d3cd-4f05-b37b-84167b14a7f9" providerId="AD" clId="Web-{2CDCEE86-FEEB-69E4-3CE5-5DA40BA51F5A}" dt="2026-04-06T21:39:53.577" v="532" actId="20577"/>
        <pc:sldMkLst>
          <pc:docMk/>
          <pc:sldMk cId="306797610" sldId="341"/>
        </pc:sldMkLst>
        <pc:spChg chg="mod">
          <ac:chgData name="Geoff Lawson" userId="S::geoff.lawson@wcc.govt.nz::01762603-d3cd-4f05-b37b-84167b14a7f9" providerId="AD" clId="Web-{2CDCEE86-FEEB-69E4-3CE5-5DA40BA51F5A}" dt="2026-04-06T21:27:22.734" v="10" actId="20577"/>
          <ac:spMkLst>
            <pc:docMk/>
            <pc:sldMk cId="306797610" sldId="341"/>
            <ac:spMk id="2" creationId="{C159756F-E503-7A1B-2081-5885228A1877}"/>
          </ac:spMkLst>
        </pc:spChg>
        <pc:spChg chg="del">
          <ac:chgData name="Geoff Lawson" userId="S::geoff.lawson@wcc.govt.nz::01762603-d3cd-4f05-b37b-84167b14a7f9" providerId="AD" clId="Web-{2CDCEE86-FEEB-69E4-3CE5-5DA40BA51F5A}" dt="2026-04-06T21:31:26.269" v="206"/>
          <ac:spMkLst>
            <pc:docMk/>
            <pc:sldMk cId="306797610" sldId="341"/>
            <ac:spMk id="3" creationId="{D4BC8A8E-EE0C-378E-FD7B-20367F5EA3D8}"/>
          </ac:spMkLst>
        </pc:spChg>
        <pc:spChg chg="mod">
          <ac:chgData name="Geoff Lawson" userId="S::geoff.lawson@wcc.govt.nz::01762603-d3cd-4f05-b37b-84167b14a7f9" providerId="AD" clId="Web-{2CDCEE86-FEEB-69E4-3CE5-5DA40BA51F5A}" dt="2026-04-06T21:39:53.577" v="532" actId="20577"/>
          <ac:spMkLst>
            <pc:docMk/>
            <pc:sldMk cId="306797610" sldId="341"/>
            <ac:spMk id="4" creationId="{DADE97E1-1BEB-B32F-A4CA-5155D7EC4B3C}"/>
          </ac:spMkLst>
        </pc:spChg>
        <pc:spChg chg="add del mod">
          <ac:chgData name="Geoff Lawson" userId="S::geoff.lawson@wcc.govt.nz::01762603-d3cd-4f05-b37b-84167b14a7f9" providerId="AD" clId="Web-{2CDCEE86-FEEB-69E4-3CE5-5DA40BA51F5A}" dt="2026-04-06T21:31:29.566" v="207"/>
          <ac:spMkLst>
            <pc:docMk/>
            <pc:sldMk cId="306797610" sldId="341"/>
            <ac:spMk id="6" creationId="{86C2982D-2E36-A937-9B49-0F3C877C3577}"/>
          </ac:spMkLst>
        </pc:spChg>
      </pc:sldChg>
      <pc:sldChg chg="add replId">
        <pc:chgData name="Geoff Lawson" userId="S::geoff.lawson@wcc.govt.nz::01762603-d3cd-4f05-b37b-84167b14a7f9" providerId="AD" clId="Web-{2CDCEE86-FEEB-69E4-3CE5-5DA40BA51F5A}" dt="2026-04-06T21:27:09.452" v="0"/>
        <pc:sldMkLst>
          <pc:docMk/>
          <pc:sldMk cId="3697456436" sldId="365"/>
        </pc:sldMkLst>
      </pc:sldChg>
    </pc:docChg>
  </pc:docChgLst>
  <pc:docChgLst>
    <pc:chgData name="Lily Zhang" userId="afc0fb21-8481-4ffc-8470-162fc7e82392" providerId="ADAL" clId="{DD19D93D-FE5E-404F-A19B-55A934A40C42}"/>
    <pc:docChg chg="undo redo custSel addSld delSld modSld sldOrd modNotesMaster">
      <pc:chgData name="Lily Zhang" userId="afc0fb21-8481-4ffc-8470-162fc7e82392" providerId="ADAL" clId="{DD19D93D-FE5E-404F-A19B-55A934A40C42}" dt="2026-04-07T22:46:46.441" v="10528" actId="729"/>
      <pc:docMkLst>
        <pc:docMk/>
      </pc:docMkLst>
      <pc:sldChg chg="modSp mod">
        <pc:chgData name="Lily Zhang" userId="afc0fb21-8481-4ffc-8470-162fc7e82392" providerId="ADAL" clId="{DD19D93D-FE5E-404F-A19B-55A934A40C42}" dt="2026-04-01T22:05:32.971" v="32" actId="1076"/>
        <pc:sldMkLst>
          <pc:docMk/>
          <pc:sldMk cId="449337461" sldId="257"/>
        </pc:sldMkLst>
        <pc:spChg chg="mod">
          <ac:chgData name="Lily Zhang" userId="afc0fb21-8481-4ffc-8470-162fc7e82392" providerId="ADAL" clId="{DD19D93D-FE5E-404F-A19B-55A934A40C42}" dt="2026-04-01T22:05:29.905" v="31" actId="1076"/>
          <ac:spMkLst>
            <pc:docMk/>
            <pc:sldMk cId="449337461" sldId="257"/>
            <ac:spMk id="4" creationId="{ADDEC51F-759D-6012-0C43-A643DF5F4FA0}"/>
          </ac:spMkLst>
        </pc:spChg>
        <pc:spChg chg="mod">
          <ac:chgData name="Lily Zhang" userId="afc0fb21-8481-4ffc-8470-162fc7e82392" providerId="ADAL" clId="{DD19D93D-FE5E-404F-A19B-55A934A40C42}" dt="2026-04-01T22:05:19.281" v="29" actId="255"/>
          <ac:spMkLst>
            <pc:docMk/>
            <pc:sldMk cId="449337461" sldId="257"/>
            <ac:spMk id="5" creationId="{83DED9B9-43E7-3652-D805-5E30BAEBEB14}"/>
          </ac:spMkLst>
        </pc:spChg>
        <pc:picChg chg="mod">
          <ac:chgData name="Lily Zhang" userId="afc0fb21-8481-4ffc-8470-162fc7e82392" providerId="ADAL" clId="{DD19D93D-FE5E-404F-A19B-55A934A40C42}" dt="2026-04-01T22:05:32.971" v="32" actId="1076"/>
          <ac:picMkLst>
            <pc:docMk/>
            <pc:sldMk cId="449337461" sldId="257"/>
            <ac:picMk id="3" creationId="{D5F6F74B-3557-A183-3767-C8145519A3C2}"/>
          </ac:picMkLst>
        </pc:picChg>
      </pc:sldChg>
      <pc:sldChg chg="delSp modSp add del mod ord">
        <pc:chgData name="Lily Zhang" userId="afc0fb21-8481-4ffc-8470-162fc7e82392" providerId="ADAL" clId="{DD19D93D-FE5E-404F-A19B-55A934A40C42}" dt="2026-04-07T00:00:16.361" v="5224" actId="47"/>
        <pc:sldMkLst>
          <pc:docMk/>
          <pc:sldMk cId="3470025305" sldId="262"/>
        </pc:sldMkLst>
        <pc:spChg chg="mod">
          <ac:chgData name="Lily Zhang" userId="afc0fb21-8481-4ffc-8470-162fc7e82392" providerId="ADAL" clId="{DD19D93D-FE5E-404F-A19B-55A934A40C42}" dt="2026-04-06T23:59:56.979" v="5220" actId="21"/>
          <ac:spMkLst>
            <pc:docMk/>
            <pc:sldMk cId="3470025305" sldId="262"/>
            <ac:spMk id="4" creationId="{A4829F57-AD14-5941-C50A-023C9B25AC54}"/>
          </ac:spMkLst>
        </pc:spChg>
      </pc:sldChg>
      <pc:sldChg chg="delSp modSp add mod">
        <pc:chgData name="Lily Zhang" userId="afc0fb21-8481-4ffc-8470-162fc7e82392" providerId="ADAL" clId="{DD19D93D-FE5E-404F-A19B-55A934A40C42}" dt="2026-04-02T03:38:32.800" v="1274" actId="1076"/>
        <pc:sldMkLst>
          <pc:docMk/>
          <pc:sldMk cId="193697363" sldId="266"/>
        </pc:sldMkLst>
        <pc:spChg chg="mod">
          <ac:chgData name="Lily Zhang" userId="afc0fb21-8481-4ffc-8470-162fc7e82392" providerId="ADAL" clId="{DD19D93D-FE5E-404F-A19B-55A934A40C42}" dt="2026-04-02T03:38:32.800" v="1274" actId="1076"/>
          <ac:spMkLst>
            <pc:docMk/>
            <pc:sldMk cId="193697363" sldId="266"/>
            <ac:spMk id="23" creationId="{76DE9440-298E-3977-FE7C-221BFC6F354A}"/>
          </ac:spMkLst>
        </pc:spChg>
        <pc:picChg chg="mod">
          <ac:chgData name="Lily Zhang" userId="afc0fb21-8481-4ffc-8470-162fc7e82392" providerId="ADAL" clId="{DD19D93D-FE5E-404F-A19B-55A934A40C42}" dt="2026-04-02T03:38:11.496" v="1265" actId="1076"/>
          <ac:picMkLst>
            <pc:docMk/>
            <pc:sldMk cId="193697363" sldId="266"/>
            <ac:picMk id="20" creationId="{D9E2F5B0-80E7-DD7F-E870-B41F42910DF2}"/>
          </ac:picMkLst>
        </pc:picChg>
        <pc:picChg chg="mod">
          <ac:chgData name="Lily Zhang" userId="afc0fb21-8481-4ffc-8470-162fc7e82392" providerId="ADAL" clId="{DD19D93D-FE5E-404F-A19B-55A934A40C42}" dt="2026-04-02T03:38:19.195" v="1269" actId="1076"/>
          <ac:picMkLst>
            <pc:docMk/>
            <pc:sldMk cId="193697363" sldId="266"/>
            <ac:picMk id="25" creationId="{4C9C60D2-D12E-3F86-BF54-835FCD1F6023}"/>
          </ac:picMkLst>
        </pc:picChg>
      </pc:sldChg>
      <pc:sldChg chg="modSp mod">
        <pc:chgData name="Lily Zhang" userId="afc0fb21-8481-4ffc-8470-162fc7e82392" providerId="ADAL" clId="{DD19D93D-FE5E-404F-A19B-55A934A40C42}" dt="2026-04-07T20:52:10.807" v="10521" actId="20577"/>
        <pc:sldMkLst>
          <pc:docMk/>
          <pc:sldMk cId="1207754988" sldId="268"/>
        </pc:sldMkLst>
        <pc:spChg chg="mod">
          <ac:chgData name="Lily Zhang" userId="afc0fb21-8481-4ffc-8470-162fc7e82392" providerId="ADAL" clId="{DD19D93D-FE5E-404F-A19B-55A934A40C42}" dt="2026-04-07T20:52:10.807" v="10521" actId="20577"/>
          <ac:spMkLst>
            <pc:docMk/>
            <pc:sldMk cId="1207754988" sldId="268"/>
            <ac:spMk id="3" creationId="{DFAB6F47-3971-AAE0-83EB-9D3E10B00422}"/>
          </ac:spMkLst>
        </pc:spChg>
      </pc:sldChg>
      <pc:sldChg chg="modSp mod">
        <pc:chgData name="Lily Zhang" userId="afc0fb21-8481-4ffc-8470-162fc7e82392" providerId="ADAL" clId="{DD19D93D-FE5E-404F-A19B-55A934A40C42}" dt="2026-04-07T04:02:27.380" v="10352" actId="20577"/>
        <pc:sldMkLst>
          <pc:docMk/>
          <pc:sldMk cId="3048565416" sldId="270"/>
        </pc:sldMkLst>
        <pc:spChg chg="mod">
          <ac:chgData name="Lily Zhang" userId="afc0fb21-8481-4ffc-8470-162fc7e82392" providerId="ADAL" clId="{DD19D93D-FE5E-404F-A19B-55A934A40C42}" dt="2026-04-07T00:52:20.858" v="5466" actId="20577"/>
          <ac:spMkLst>
            <pc:docMk/>
            <pc:sldMk cId="3048565416" sldId="270"/>
            <ac:spMk id="2" creationId="{C30B7764-D3AB-3A8A-8012-8CBF5C13B085}"/>
          </ac:spMkLst>
        </pc:spChg>
        <pc:spChg chg="mod">
          <ac:chgData name="Lily Zhang" userId="afc0fb21-8481-4ffc-8470-162fc7e82392" providerId="ADAL" clId="{DD19D93D-FE5E-404F-A19B-55A934A40C42}" dt="2026-04-07T04:02:27.380" v="10352" actId="20577"/>
          <ac:spMkLst>
            <pc:docMk/>
            <pc:sldMk cId="3048565416" sldId="270"/>
            <ac:spMk id="3" creationId="{54CDCFCE-6EF2-012E-44B3-38F7042BAA01}"/>
          </ac:spMkLst>
        </pc:spChg>
        <pc:spChg chg="mod">
          <ac:chgData name="Lily Zhang" userId="afc0fb21-8481-4ffc-8470-162fc7e82392" providerId="ADAL" clId="{DD19D93D-FE5E-404F-A19B-55A934A40C42}" dt="2026-04-07T00:57:34.759" v="5469" actId="1076"/>
          <ac:spMkLst>
            <pc:docMk/>
            <pc:sldMk cId="3048565416" sldId="270"/>
            <ac:spMk id="4" creationId="{E13A8EF6-E171-9B6E-9542-EA1F7873270C}"/>
          </ac:spMkLst>
        </pc:spChg>
      </pc:sldChg>
      <pc:sldChg chg="addSp modSp mod ord modNotesTx">
        <pc:chgData name="Lily Zhang" userId="afc0fb21-8481-4ffc-8470-162fc7e82392" providerId="ADAL" clId="{DD19D93D-FE5E-404F-A19B-55A934A40C42}" dt="2026-04-07T04:01:42.815" v="10351" actId="20577"/>
        <pc:sldMkLst>
          <pc:docMk/>
          <pc:sldMk cId="499042171" sldId="280"/>
        </pc:sldMkLst>
        <pc:spChg chg="add mod">
          <ac:chgData name="Lily Zhang" userId="afc0fb21-8481-4ffc-8470-162fc7e82392" providerId="ADAL" clId="{DD19D93D-FE5E-404F-A19B-55A934A40C42}" dt="2026-04-06T22:14:22.675" v="3782" actId="1076"/>
          <ac:spMkLst>
            <pc:docMk/>
            <pc:sldMk cId="499042171" sldId="280"/>
            <ac:spMk id="3" creationId="{A03321A4-D48D-12DB-10BE-7C47A518C84E}"/>
          </ac:spMkLst>
        </pc:spChg>
        <pc:spChg chg="mod">
          <ac:chgData name="Lily Zhang" userId="afc0fb21-8481-4ffc-8470-162fc7e82392" providerId="ADAL" clId="{DD19D93D-FE5E-404F-A19B-55A934A40C42}" dt="2026-04-01T22:55:59.078" v="154" actId="20577"/>
          <ac:spMkLst>
            <pc:docMk/>
            <pc:sldMk cId="499042171" sldId="280"/>
            <ac:spMk id="14" creationId="{ED70FE65-9DAE-EA6D-E6A6-66BF3C0768A9}"/>
          </ac:spMkLst>
        </pc:spChg>
      </pc:sldChg>
      <pc:sldChg chg="addSp modSp add mod modNotesTx">
        <pc:chgData name="Lily Zhang" userId="afc0fb21-8481-4ffc-8470-162fc7e82392" providerId="ADAL" clId="{DD19D93D-FE5E-404F-A19B-55A934A40C42}" dt="2026-04-07T20:52:29.929" v="10525" actId="14100"/>
        <pc:sldMkLst>
          <pc:docMk/>
          <pc:sldMk cId="4193516140" sldId="291"/>
        </pc:sldMkLst>
        <pc:spChg chg="mod">
          <ac:chgData name="Lily Zhang" userId="afc0fb21-8481-4ffc-8470-162fc7e82392" providerId="ADAL" clId="{DD19D93D-FE5E-404F-A19B-55A934A40C42}" dt="2026-04-07T20:52:29.929" v="10525" actId="14100"/>
          <ac:spMkLst>
            <pc:docMk/>
            <pc:sldMk cId="4193516140" sldId="291"/>
            <ac:spMk id="4" creationId="{ADDEC51F-759D-6012-0C43-A643DF5F4FA0}"/>
          </ac:spMkLst>
        </pc:spChg>
        <pc:spChg chg="mod">
          <ac:chgData name="Lily Zhang" userId="afc0fb21-8481-4ffc-8470-162fc7e82392" providerId="ADAL" clId="{DD19D93D-FE5E-404F-A19B-55A934A40C42}" dt="2026-04-07T02:23:55.474" v="6605" actId="255"/>
          <ac:spMkLst>
            <pc:docMk/>
            <pc:sldMk cId="4193516140" sldId="291"/>
            <ac:spMk id="5" creationId="{83DED9B9-43E7-3652-D805-5E30BAEBEB14}"/>
          </ac:spMkLst>
        </pc:spChg>
      </pc:sldChg>
      <pc:sldChg chg="ord">
        <pc:chgData name="Lily Zhang" userId="afc0fb21-8481-4ffc-8470-162fc7e82392" providerId="ADAL" clId="{DD19D93D-FE5E-404F-A19B-55A934A40C42}" dt="2026-04-06T23:57:13.631" v="5156"/>
        <pc:sldMkLst>
          <pc:docMk/>
          <pc:sldMk cId="1111424122" sldId="297"/>
        </pc:sldMkLst>
      </pc:sldChg>
      <pc:sldChg chg="modSp mod">
        <pc:chgData name="Lily Zhang" userId="afc0fb21-8481-4ffc-8470-162fc7e82392" providerId="ADAL" clId="{DD19D93D-FE5E-404F-A19B-55A934A40C42}" dt="2026-04-07T03:58:19.753" v="10192" actId="1076"/>
        <pc:sldMkLst>
          <pc:docMk/>
          <pc:sldMk cId="554933661" sldId="309"/>
        </pc:sldMkLst>
        <pc:spChg chg="mod">
          <ac:chgData name="Lily Zhang" userId="afc0fb21-8481-4ffc-8470-162fc7e82392" providerId="ADAL" clId="{DD19D93D-FE5E-404F-A19B-55A934A40C42}" dt="2026-04-07T03:58:16.249" v="10191" actId="255"/>
          <ac:spMkLst>
            <pc:docMk/>
            <pc:sldMk cId="554933661" sldId="309"/>
            <ac:spMk id="3" creationId="{F81F5153-9510-80E3-248D-CA4F2F1E2235}"/>
          </ac:spMkLst>
        </pc:spChg>
        <pc:graphicFrameChg chg="mod">
          <ac:chgData name="Lily Zhang" userId="afc0fb21-8481-4ffc-8470-162fc7e82392" providerId="ADAL" clId="{DD19D93D-FE5E-404F-A19B-55A934A40C42}" dt="2026-04-07T03:58:19.753" v="10192" actId="1076"/>
          <ac:graphicFrameMkLst>
            <pc:docMk/>
            <pc:sldMk cId="554933661" sldId="309"/>
            <ac:graphicFrameMk id="4" creationId="{0E81883D-5A22-F026-68D6-C34387631921}"/>
          </ac:graphicFrameMkLst>
        </pc:graphicFrameChg>
      </pc:sldChg>
      <pc:sldChg chg="modSp mod">
        <pc:chgData name="Lily Zhang" userId="afc0fb21-8481-4ffc-8470-162fc7e82392" providerId="ADAL" clId="{DD19D93D-FE5E-404F-A19B-55A934A40C42}" dt="2026-04-01T22:56:31.297" v="190" actId="20577"/>
        <pc:sldMkLst>
          <pc:docMk/>
          <pc:sldMk cId="245017002" sldId="310"/>
        </pc:sldMkLst>
        <pc:spChg chg="mod">
          <ac:chgData name="Lily Zhang" userId="afc0fb21-8481-4ffc-8470-162fc7e82392" providerId="ADAL" clId="{DD19D93D-FE5E-404F-A19B-55A934A40C42}" dt="2026-04-01T22:56:31.297" v="190" actId="20577"/>
          <ac:spMkLst>
            <pc:docMk/>
            <pc:sldMk cId="245017002" sldId="310"/>
            <ac:spMk id="3" creationId="{1653F569-9A43-62D4-1DE4-A672E6E8E82A}"/>
          </ac:spMkLst>
        </pc:spChg>
      </pc:sldChg>
      <pc:sldChg chg="modSp add del mod">
        <pc:chgData name="Lily Zhang" userId="afc0fb21-8481-4ffc-8470-162fc7e82392" providerId="ADAL" clId="{DD19D93D-FE5E-404F-A19B-55A934A40C42}" dt="2026-04-07T02:44:44.321" v="7538" actId="47"/>
        <pc:sldMkLst>
          <pc:docMk/>
          <pc:sldMk cId="1847658380" sldId="324"/>
        </pc:sldMkLst>
        <pc:spChg chg="mod">
          <ac:chgData name="Lily Zhang" userId="afc0fb21-8481-4ffc-8470-162fc7e82392" providerId="ADAL" clId="{DD19D93D-FE5E-404F-A19B-55A934A40C42}" dt="2026-04-07T02:24:42.950" v="6607" actId="255"/>
          <ac:spMkLst>
            <pc:docMk/>
            <pc:sldMk cId="1847658380" sldId="324"/>
            <ac:spMk id="4" creationId="{A5E30345-4C14-3509-B58A-2D6C26D2EBF3}"/>
          </ac:spMkLst>
        </pc:spChg>
        <pc:spChg chg="mod">
          <ac:chgData name="Lily Zhang" userId="afc0fb21-8481-4ffc-8470-162fc7e82392" providerId="ADAL" clId="{DD19D93D-FE5E-404F-A19B-55A934A40C42}" dt="2026-04-07T02:24:51.327" v="6609" actId="27636"/>
          <ac:spMkLst>
            <pc:docMk/>
            <pc:sldMk cId="1847658380" sldId="324"/>
            <ac:spMk id="5" creationId="{93026A6A-C524-1335-6DFE-9F5993B35589}"/>
          </ac:spMkLst>
        </pc:spChg>
      </pc:sldChg>
      <pc:sldChg chg="modSp add mod ord modShow">
        <pc:chgData name="Lily Zhang" userId="afc0fb21-8481-4ffc-8470-162fc7e82392" providerId="ADAL" clId="{DD19D93D-FE5E-404F-A19B-55A934A40C42}" dt="2026-04-07T00:39:12.273" v="5443" actId="20577"/>
        <pc:sldMkLst>
          <pc:docMk/>
          <pc:sldMk cId="1300883051" sldId="330"/>
        </pc:sldMkLst>
        <pc:spChg chg="mod">
          <ac:chgData name="Lily Zhang" userId="afc0fb21-8481-4ffc-8470-162fc7e82392" providerId="ADAL" clId="{DD19D93D-FE5E-404F-A19B-55A934A40C42}" dt="2026-04-02T03:40:31.582" v="1281" actId="20577"/>
          <ac:spMkLst>
            <pc:docMk/>
            <pc:sldMk cId="1300883051" sldId="330"/>
            <ac:spMk id="2" creationId="{C5F3A292-45B2-B3AF-47AD-37158C2793B0}"/>
          </ac:spMkLst>
        </pc:spChg>
        <pc:spChg chg="mod">
          <ac:chgData name="Lily Zhang" userId="afc0fb21-8481-4ffc-8470-162fc7e82392" providerId="ADAL" clId="{DD19D93D-FE5E-404F-A19B-55A934A40C42}" dt="2026-04-07T00:39:12.273" v="5443" actId="20577"/>
          <ac:spMkLst>
            <pc:docMk/>
            <pc:sldMk cId="1300883051" sldId="330"/>
            <ac:spMk id="3" creationId="{9B42885A-2689-ECD7-591D-433D056C65AA}"/>
          </ac:spMkLst>
        </pc:spChg>
      </pc:sldChg>
      <pc:sldChg chg="addSp modSp add mod ord">
        <pc:chgData name="Lily Zhang" userId="afc0fb21-8481-4ffc-8470-162fc7e82392" providerId="ADAL" clId="{DD19D93D-FE5E-404F-A19B-55A934A40C42}" dt="2026-04-07T03:49:11.848" v="9759" actId="20577"/>
        <pc:sldMkLst>
          <pc:docMk/>
          <pc:sldMk cId="3194656942" sldId="332"/>
        </pc:sldMkLst>
        <pc:spChg chg="mod">
          <ac:chgData name="Lily Zhang" userId="afc0fb21-8481-4ffc-8470-162fc7e82392" providerId="ADAL" clId="{DD19D93D-FE5E-404F-A19B-55A934A40C42}" dt="2026-04-07T03:28:18.198" v="9112" actId="20577"/>
          <ac:spMkLst>
            <pc:docMk/>
            <pc:sldMk cId="3194656942" sldId="332"/>
            <ac:spMk id="2" creationId="{2B8C5C13-EAD7-B22D-E31C-8A158DC82E14}"/>
          </ac:spMkLst>
        </pc:spChg>
        <pc:spChg chg="add mod">
          <ac:chgData name="Lily Zhang" userId="afc0fb21-8481-4ffc-8470-162fc7e82392" providerId="ADAL" clId="{DD19D93D-FE5E-404F-A19B-55A934A40C42}" dt="2026-04-07T03:49:11.848" v="9759" actId="20577"/>
          <ac:spMkLst>
            <pc:docMk/>
            <pc:sldMk cId="3194656942" sldId="332"/>
            <ac:spMk id="4" creationId="{FC886CF9-EDA9-880F-FD07-313D5F11C77D}"/>
          </ac:spMkLst>
        </pc:spChg>
      </pc:sldChg>
      <pc:sldChg chg="modSp add del mod">
        <pc:chgData name="Lily Zhang" userId="afc0fb21-8481-4ffc-8470-162fc7e82392" providerId="ADAL" clId="{DD19D93D-FE5E-404F-A19B-55A934A40C42}" dt="2026-04-07T20:48:40.511" v="10483" actId="20577"/>
        <pc:sldMkLst>
          <pc:docMk/>
          <pc:sldMk cId="3277281899" sldId="333"/>
        </pc:sldMkLst>
        <pc:spChg chg="mod">
          <ac:chgData name="Lily Zhang" userId="afc0fb21-8481-4ffc-8470-162fc7e82392" providerId="ADAL" clId="{DD19D93D-FE5E-404F-A19B-55A934A40C42}" dt="2026-04-07T20:48:40.511" v="10483" actId="20577"/>
          <ac:spMkLst>
            <pc:docMk/>
            <pc:sldMk cId="3277281899" sldId="333"/>
            <ac:spMk id="3" creationId="{3CFD87B8-2307-09B0-44F0-8119ADC99773}"/>
          </ac:spMkLst>
        </pc:spChg>
      </pc:sldChg>
      <pc:sldChg chg="modSp add del mod">
        <pc:chgData name="Lily Zhang" userId="afc0fb21-8481-4ffc-8470-162fc7e82392" providerId="ADAL" clId="{DD19D93D-FE5E-404F-A19B-55A934A40C42}" dt="2026-04-07T20:45:29.074" v="10470" actId="20577"/>
        <pc:sldMkLst>
          <pc:docMk/>
          <pc:sldMk cId="2606523366" sldId="334"/>
        </pc:sldMkLst>
        <pc:spChg chg="mod">
          <ac:chgData name="Lily Zhang" userId="afc0fb21-8481-4ffc-8470-162fc7e82392" providerId="ADAL" clId="{DD19D93D-FE5E-404F-A19B-55A934A40C42}" dt="2026-04-07T20:45:29.074" v="10470" actId="20577"/>
          <ac:spMkLst>
            <pc:docMk/>
            <pc:sldMk cId="2606523366" sldId="334"/>
            <ac:spMk id="3" creationId="{3CFD87B8-2307-09B0-44F0-8119ADC99773}"/>
          </ac:spMkLst>
        </pc:spChg>
      </pc:sldChg>
      <pc:sldChg chg="add mod ord modShow">
        <pc:chgData name="Lily Zhang" userId="afc0fb21-8481-4ffc-8470-162fc7e82392" providerId="ADAL" clId="{DD19D93D-FE5E-404F-A19B-55A934A40C42}" dt="2026-04-07T22:46:46.441" v="10528" actId="729"/>
        <pc:sldMkLst>
          <pc:docMk/>
          <pc:sldMk cId="1605014434" sldId="335"/>
        </pc:sldMkLst>
      </pc:sldChg>
      <pc:sldChg chg="addSp delSp modSp add mod ord modShow">
        <pc:chgData name="Lily Zhang" userId="afc0fb21-8481-4ffc-8470-162fc7e82392" providerId="ADAL" clId="{DD19D93D-FE5E-404F-A19B-55A934A40C42}" dt="2026-04-07T22:46:46.441" v="10528" actId="729"/>
        <pc:sldMkLst>
          <pc:docMk/>
          <pc:sldMk cId="1542691055" sldId="336"/>
        </pc:sldMkLst>
        <pc:spChg chg="add mod">
          <ac:chgData name="Lily Zhang" userId="afc0fb21-8481-4ffc-8470-162fc7e82392" providerId="ADAL" clId="{DD19D93D-FE5E-404F-A19B-55A934A40C42}" dt="2026-04-07T01:38:37.411" v="5472" actId="113"/>
          <ac:spMkLst>
            <pc:docMk/>
            <pc:sldMk cId="1542691055" sldId="336"/>
            <ac:spMk id="2" creationId="{0B72CA81-6FBD-7994-936D-BB216E2C18C0}"/>
          </ac:spMkLst>
        </pc:spChg>
      </pc:sldChg>
      <pc:sldChg chg="modSp add mod ord">
        <pc:chgData name="Lily Zhang" userId="afc0fb21-8481-4ffc-8470-162fc7e82392" providerId="ADAL" clId="{DD19D93D-FE5E-404F-A19B-55A934A40C42}" dt="2026-04-07T03:49:41.075" v="9766" actId="1076"/>
        <pc:sldMkLst>
          <pc:docMk/>
          <pc:sldMk cId="1525872871" sldId="337"/>
        </pc:sldMkLst>
        <pc:spChg chg="mod">
          <ac:chgData name="Lily Zhang" userId="afc0fb21-8481-4ffc-8470-162fc7e82392" providerId="ADAL" clId="{DD19D93D-FE5E-404F-A19B-55A934A40C42}" dt="2026-04-07T03:49:41.075" v="9766" actId="1076"/>
          <ac:spMkLst>
            <pc:docMk/>
            <pc:sldMk cId="1525872871" sldId="337"/>
            <ac:spMk id="2" creationId="{2B8C5C13-EAD7-B22D-E31C-8A158DC82E14}"/>
          </ac:spMkLst>
        </pc:spChg>
      </pc:sldChg>
      <pc:sldChg chg="addSp modSp add mod ord modShow modNotesTx">
        <pc:chgData name="Lily Zhang" userId="afc0fb21-8481-4ffc-8470-162fc7e82392" providerId="ADAL" clId="{DD19D93D-FE5E-404F-A19B-55A934A40C42}" dt="2026-04-07T22:46:46.441" v="10528" actId="729"/>
        <pc:sldMkLst>
          <pc:docMk/>
          <pc:sldMk cId="1391813786" sldId="338"/>
        </pc:sldMkLst>
        <pc:spChg chg="mod">
          <ac:chgData name="Lily Zhang" userId="afc0fb21-8481-4ffc-8470-162fc7e82392" providerId="ADAL" clId="{DD19D93D-FE5E-404F-A19B-55A934A40C42}" dt="2026-04-07T04:08:11.356" v="10361" actId="20577"/>
          <ac:spMkLst>
            <pc:docMk/>
            <pc:sldMk cId="1391813786" sldId="338"/>
            <ac:spMk id="2" creationId="{78F61176-2AC5-F882-73B4-85756AEB7E7A}"/>
          </ac:spMkLst>
        </pc:spChg>
        <pc:spChg chg="mod">
          <ac:chgData name="Lily Zhang" userId="afc0fb21-8481-4ffc-8470-162fc7e82392" providerId="ADAL" clId="{DD19D93D-FE5E-404F-A19B-55A934A40C42}" dt="2026-04-06T22:34:01.130" v="4017" actId="1076"/>
          <ac:spMkLst>
            <pc:docMk/>
            <pc:sldMk cId="1391813786" sldId="338"/>
            <ac:spMk id="3" creationId="{9CE5F152-BDCA-D84A-0999-05402DBBB047}"/>
          </ac:spMkLst>
        </pc:spChg>
        <pc:spChg chg="mod">
          <ac:chgData name="Lily Zhang" userId="afc0fb21-8481-4ffc-8470-162fc7e82392" providerId="ADAL" clId="{DD19D93D-FE5E-404F-A19B-55A934A40C42}" dt="2026-04-07T01:44:16.083" v="5481" actId="20577"/>
          <ac:spMkLst>
            <pc:docMk/>
            <pc:sldMk cId="1391813786" sldId="338"/>
            <ac:spMk id="4" creationId="{BFB4C486-F926-CD89-36A5-961A1FC670F9}"/>
          </ac:spMkLst>
        </pc:spChg>
        <pc:spChg chg="add mod">
          <ac:chgData name="Lily Zhang" userId="afc0fb21-8481-4ffc-8470-162fc7e82392" providerId="ADAL" clId="{DD19D93D-FE5E-404F-A19B-55A934A40C42}" dt="2026-04-06T04:31:50.719" v="2166" actId="1076"/>
          <ac:spMkLst>
            <pc:docMk/>
            <pc:sldMk cId="1391813786" sldId="338"/>
            <ac:spMk id="6" creationId="{0A862BAB-3CFC-5697-70E9-DCBBD8C4E26B}"/>
          </ac:spMkLst>
        </pc:spChg>
        <pc:spChg chg="add mod">
          <ac:chgData name="Lily Zhang" userId="afc0fb21-8481-4ffc-8470-162fc7e82392" providerId="ADAL" clId="{DD19D93D-FE5E-404F-A19B-55A934A40C42}" dt="2026-04-06T21:03:07.240" v="2836"/>
          <ac:spMkLst>
            <pc:docMk/>
            <pc:sldMk cId="1391813786" sldId="338"/>
            <ac:spMk id="7" creationId="{BD8DB791-ED00-17FB-A7FB-D70FF500BADC}"/>
          </ac:spMkLst>
        </pc:spChg>
      </pc:sldChg>
      <pc:sldChg chg="addSp delSp modSp add mod modShow">
        <pc:chgData name="Lily Zhang" userId="afc0fb21-8481-4ffc-8470-162fc7e82392" providerId="ADAL" clId="{DD19D93D-FE5E-404F-A19B-55A934A40C42}" dt="2026-04-07T22:46:46.441" v="10528" actId="729"/>
        <pc:sldMkLst>
          <pc:docMk/>
          <pc:sldMk cId="3958240689" sldId="339"/>
        </pc:sldMkLst>
        <pc:spChg chg="mod">
          <ac:chgData name="Lily Zhang" userId="afc0fb21-8481-4ffc-8470-162fc7e82392" providerId="ADAL" clId="{DD19D93D-FE5E-404F-A19B-55A934A40C42}" dt="2026-04-06T22:15:00.191" v="3785" actId="14100"/>
          <ac:spMkLst>
            <pc:docMk/>
            <pc:sldMk cId="3958240689" sldId="339"/>
            <ac:spMk id="2" creationId="{D76048AF-A526-8589-41FC-3FF127C02931}"/>
          </ac:spMkLst>
        </pc:spChg>
        <pc:spChg chg="mod">
          <ac:chgData name="Lily Zhang" userId="afc0fb21-8481-4ffc-8470-162fc7e82392" providerId="ADAL" clId="{DD19D93D-FE5E-404F-A19B-55A934A40C42}" dt="2026-04-07T03:58:50.792" v="10196" actId="14100"/>
          <ac:spMkLst>
            <pc:docMk/>
            <pc:sldMk cId="3958240689" sldId="339"/>
            <ac:spMk id="3" creationId="{CB49FA64-4BCD-D992-7280-322DD095F74A}"/>
          </ac:spMkLst>
        </pc:spChg>
        <pc:spChg chg="add del mod">
          <ac:chgData name="Lily Zhang" userId="afc0fb21-8481-4ffc-8470-162fc7e82392" providerId="ADAL" clId="{DD19D93D-FE5E-404F-A19B-55A934A40C42}" dt="2026-04-06T22:14:56.559" v="3784" actId="478"/>
          <ac:spMkLst>
            <pc:docMk/>
            <pc:sldMk cId="3958240689" sldId="339"/>
            <ac:spMk id="7" creationId="{6701EE33-C37F-E170-C10B-5DAFA4D44111}"/>
          </ac:spMkLst>
        </pc:spChg>
        <pc:spChg chg="add mod">
          <ac:chgData name="Lily Zhang" userId="afc0fb21-8481-4ffc-8470-162fc7e82392" providerId="ADAL" clId="{DD19D93D-FE5E-404F-A19B-55A934A40C42}" dt="2026-04-07T03:59:09.628" v="10205" actId="1076"/>
          <ac:spMkLst>
            <pc:docMk/>
            <pc:sldMk cId="3958240689" sldId="339"/>
            <ac:spMk id="10" creationId="{4B330916-C617-2BD2-4D07-06136F9EE830}"/>
          </ac:spMkLst>
        </pc:spChg>
        <pc:graphicFrameChg chg="add mod modGraphic">
          <ac:chgData name="Lily Zhang" userId="afc0fb21-8481-4ffc-8470-162fc7e82392" providerId="ADAL" clId="{DD19D93D-FE5E-404F-A19B-55A934A40C42}" dt="2026-04-07T03:59:17.458" v="10207" actId="14100"/>
          <ac:graphicFrameMkLst>
            <pc:docMk/>
            <pc:sldMk cId="3958240689" sldId="339"/>
            <ac:graphicFrameMk id="8" creationId="{230B84FB-D530-39C8-0FB3-16E9FB817626}"/>
          </ac:graphicFrameMkLst>
        </pc:graphicFrameChg>
      </pc:sldChg>
      <pc:sldChg chg="modSp add del mod ord">
        <pc:chgData name="Lily Zhang" userId="afc0fb21-8481-4ffc-8470-162fc7e82392" providerId="ADAL" clId="{DD19D93D-FE5E-404F-A19B-55A934A40C42}" dt="2026-04-07T03:06:31.561" v="8472" actId="47"/>
        <pc:sldMkLst>
          <pc:docMk/>
          <pc:sldMk cId="3624416170" sldId="340"/>
        </pc:sldMkLst>
      </pc:sldChg>
      <pc:sldChg chg="modSp mod modNotesTx">
        <pc:chgData name="Lily Zhang" userId="afc0fb21-8481-4ffc-8470-162fc7e82392" providerId="ADAL" clId="{DD19D93D-FE5E-404F-A19B-55A934A40C42}" dt="2026-04-07T03:11:47.192" v="8490" actId="1076"/>
        <pc:sldMkLst>
          <pc:docMk/>
          <pc:sldMk cId="306797610" sldId="341"/>
        </pc:sldMkLst>
        <pc:spChg chg="mod">
          <ac:chgData name="Lily Zhang" userId="afc0fb21-8481-4ffc-8470-162fc7e82392" providerId="ADAL" clId="{DD19D93D-FE5E-404F-A19B-55A934A40C42}" dt="2026-04-07T02:33:53.540" v="6757" actId="20577"/>
          <ac:spMkLst>
            <pc:docMk/>
            <pc:sldMk cId="306797610" sldId="341"/>
            <ac:spMk id="2" creationId="{C159756F-E503-7A1B-2081-5885228A1877}"/>
          </ac:spMkLst>
        </pc:spChg>
        <pc:spChg chg="mod">
          <ac:chgData name="Lily Zhang" userId="afc0fb21-8481-4ffc-8470-162fc7e82392" providerId="ADAL" clId="{DD19D93D-FE5E-404F-A19B-55A934A40C42}" dt="2026-04-07T03:11:47.192" v="8490" actId="1076"/>
          <ac:spMkLst>
            <pc:docMk/>
            <pc:sldMk cId="306797610" sldId="341"/>
            <ac:spMk id="4" creationId="{DADE97E1-1BEB-B32F-A4CA-5155D7EC4B3C}"/>
          </ac:spMkLst>
        </pc:spChg>
      </pc:sldChg>
      <pc:sldChg chg="modSp add mod">
        <pc:chgData name="Lily Zhang" userId="afc0fb21-8481-4ffc-8470-162fc7e82392" providerId="ADAL" clId="{DD19D93D-FE5E-404F-A19B-55A934A40C42}" dt="2026-04-02T02:00:27.717" v="972" actId="20577"/>
        <pc:sldMkLst>
          <pc:docMk/>
          <pc:sldMk cId="2194661674" sldId="342"/>
        </pc:sldMkLst>
        <pc:spChg chg="mod">
          <ac:chgData name="Lily Zhang" userId="afc0fb21-8481-4ffc-8470-162fc7e82392" providerId="ADAL" clId="{DD19D93D-FE5E-404F-A19B-55A934A40C42}" dt="2026-04-02T02:00:10.410" v="927" actId="20577"/>
          <ac:spMkLst>
            <pc:docMk/>
            <pc:sldMk cId="2194661674" sldId="342"/>
            <ac:spMk id="4" creationId="{A4829F57-AD14-5941-C50A-023C9B25AC54}"/>
          </ac:spMkLst>
        </pc:spChg>
        <pc:spChg chg="mod">
          <ac:chgData name="Lily Zhang" userId="afc0fb21-8481-4ffc-8470-162fc7e82392" providerId="ADAL" clId="{DD19D93D-FE5E-404F-A19B-55A934A40C42}" dt="2026-04-02T02:00:27.717" v="972" actId="20577"/>
          <ac:spMkLst>
            <pc:docMk/>
            <pc:sldMk cId="2194661674" sldId="342"/>
            <ac:spMk id="13" creationId="{B4FBCD79-C98D-E1EF-91D5-2C75216FC32E}"/>
          </ac:spMkLst>
        </pc:spChg>
      </pc:sldChg>
      <pc:sldChg chg="modSp add mod modShow">
        <pc:chgData name="Lily Zhang" userId="afc0fb21-8481-4ffc-8470-162fc7e82392" providerId="ADAL" clId="{DD19D93D-FE5E-404F-A19B-55A934A40C42}" dt="2026-04-07T22:46:46.441" v="10528" actId="729"/>
        <pc:sldMkLst>
          <pc:docMk/>
          <pc:sldMk cId="1819335726" sldId="343"/>
        </pc:sldMkLst>
        <pc:spChg chg="mod">
          <ac:chgData name="Lily Zhang" userId="afc0fb21-8481-4ffc-8470-162fc7e82392" providerId="ADAL" clId="{DD19D93D-FE5E-404F-A19B-55A934A40C42}" dt="2026-04-07T01:38:23.065" v="5471" actId="113"/>
          <ac:spMkLst>
            <pc:docMk/>
            <pc:sldMk cId="1819335726" sldId="343"/>
            <ac:spMk id="13" creationId="{0040F3DE-CAAE-D69D-B3B9-9901793426EB}"/>
          </ac:spMkLst>
        </pc:spChg>
      </pc:sldChg>
      <pc:sldChg chg="addSp modSp add mod ord modShow">
        <pc:chgData name="Lily Zhang" userId="afc0fb21-8481-4ffc-8470-162fc7e82392" providerId="ADAL" clId="{DD19D93D-FE5E-404F-A19B-55A934A40C42}" dt="2026-04-07T22:46:46.441" v="10528" actId="729"/>
        <pc:sldMkLst>
          <pc:docMk/>
          <pc:sldMk cId="1186163211" sldId="346"/>
        </pc:sldMkLst>
        <pc:spChg chg="add mod">
          <ac:chgData name="Lily Zhang" userId="afc0fb21-8481-4ffc-8470-162fc7e82392" providerId="ADAL" clId="{DD19D93D-FE5E-404F-A19B-55A934A40C42}" dt="2026-04-02T04:18:09.364" v="1741" actId="20577"/>
          <ac:spMkLst>
            <pc:docMk/>
            <pc:sldMk cId="1186163211" sldId="346"/>
            <ac:spMk id="4" creationId="{8C25FF76-0A5B-FCFD-0BDA-334FFF3628A2}"/>
          </ac:spMkLst>
        </pc:spChg>
        <pc:graphicFrameChg chg="mod modGraphic">
          <ac:chgData name="Lily Zhang" userId="afc0fb21-8481-4ffc-8470-162fc7e82392" providerId="ADAL" clId="{DD19D93D-FE5E-404F-A19B-55A934A40C42}" dt="2026-04-02T04:17:44.084" v="1736" actId="14734"/>
          <ac:graphicFrameMkLst>
            <pc:docMk/>
            <pc:sldMk cId="1186163211" sldId="346"/>
            <ac:graphicFrameMk id="2" creationId="{0A023E45-5A4E-D9BB-66DB-06A70809122F}"/>
          </ac:graphicFrameMkLst>
        </pc:graphicFrameChg>
      </pc:sldChg>
      <pc:sldChg chg="add mod ord modShow">
        <pc:chgData name="Lily Zhang" userId="afc0fb21-8481-4ffc-8470-162fc7e82392" providerId="ADAL" clId="{DD19D93D-FE5E-404F-A19B-55A934A40C42}" dt="2026-04-07T22:46:46.441" v="10528" actId="729"/>
        <pc:sldMkLst>
          <pc:docMk/>
          <pc:sldMk cId="2804391116" sldId="363"/>
        </pc:sldMkLst>
      </pc:sldChg>
      <pc:sldChg chg="modSp add mod modNotesTx">
        <pc:chgData name="Lily Zhang" userId="afc0fb21-8481-4ffc-8470-162fc7e82392" providerId="ADAL" clId="{DD19D93D-FE5E-404F-A19B-55A934A40C42}" dt="2026-04-07T04:08:04.495" v="10358" actId="20577"/>
        <pc:sldMkLst>
          <pc:docMk/>
          <pc:sldMk cId="4081309801" sldId="364"/>
        </pc:sldMkLst>
        <pc:spChg chg="mod">
          <ac:chgData name="Lily Zhang" userId="afc0fb21-8481-4ffc-8470-162fc7e82392" providerId="ADAL" clId="{DD19D93D-FE5E-404F-A19B-55A934A40C42}" dt="2026-04-07T04:08:04.495" v="10358" actId="20577"/>
          <ac:spMkLst>
            <pc:docMk/>
            <pc:sldMk cId="4081309801" sldId="364"/>
            <ac:spMk id="2" creationId="{C83FABD6-C9E4-A986-0A28-73AF2AD70556}"/>
          </ac:spMkLst>
        </pc:spChg>
        <pc:spChg chg="mod">
          <ac:chgData name="Lily Zhang" userId="afc0fb21-8481-4ffc-8470-162fc7e82392" providerId="ADAL" clId="{DD19D93D-FE5E-404F-A19B-55A934A40C42}" dt="2026-04-06T21:20:25.761" v="3332" actId="20577"/>
          <ac:spMkLst>
            <pc:docMk/>
            <pc:sldMk cId="4081309801" sldId="364"/>
            <ac:spMk id="3" creationId="{D535EC73-38E5-C383-646A-06B6861E247A}"/>
          </ac:spMkLst>
        </pc:spChg>
        <pc:spChg chg="mod">
          <ac:chgData name="Lily Zhang" userId="afc0fb21-8481-4ffc-8470-162fc7e82392" providerId="ADAL" clId="{DD19D93D-FE5E-404F-A19B-55A934A40C42}" dt="2026-04-06T21:15:39.470" v="3144" actId="255"/>
          <ac:spMkLst>
            <pc:docMk/>
            <pc:sldMk cId="4081309801" sldId="364"/>
            <ac:spMk id="4" creationId="{46FE43BE-7119-268E-73AD-FA9751746435}"/>
          </ac:spMkLst>
        </pc:spChg>
      </pc:sldChg>
      <pc:sldChg chg="addSp modSp add del mod">
        <pc:chgData name="Lily Zhang" userId="afc0fb21-8481-4ffc-8470-162fc7e82392" providerId="ADAL" clId="{DD19D93D-FE5E-404F-A19B-55A934A40C42}" dt="2026-04-07T20:50:31.824" v="10505" actId="20577"/>
        <pc:sldMkLst>
          <pc:docMk/>
          <pc:sldMk cId="2867478471" sldId="366"/>
        </pc:sldMkLst>
        <pc:spChg chg="mod">
          <ac:chgData name="Lily Zhang" userId="afc0fb21-8481-4ffc-8470-162fc7e82392" providerId="ADAL" clId="{DD19D93D-FE5E-404F-A19B-55A934A40C42}" dt="2026-04-07T03:49:50.607" v="9767" actId="1076"/>
          <ac:spMkLst>
            <pc:docMk/>
            <pc:sldMk cId="2867478471" sldId="366"/>
            <ac:spMk id="2" creationId="{4729B75F-421B-AAC9-3752-F2568898F26E}"/>
          </ac:spMkLst>
        </pc:spChg>
        <pc:spChg chg="add mod">
          <ac:chgData name="Lily Zhang" userId="afc0fb21-8481-4ffc-8470-162fc7e82392" providerId="ADAL" clId="{DD19D93D-FE5E-404F-A19B-55A934A40C42}" dt="2026-04-07T20:50:31.824" v="10505" actId="20577"/>
          <ac:spMkLst>
            <pc:docMk/>
            <pc:sldMk cId="2867478471" sldId="366"/>
            <ac:spMk id="4" creationId="{7D72A2BE-7033-92DF-A668-743FA16A5409}"/>
          </ac:spMkLst>
        </pc:spChg>
      </pc:sldChg>
      <pc:sldChg chg="addSp delSp modSp add mod modNotesTx">
        <pc:chgData name="Lily Zhang" userId="afc0fb21-8481-4ffc-8470-162fc7e82392" providerId="ADAL" clId="{DD19D93D-FE5E-404F-A19B-55A934A40C42}" dt="2026-04-07T03:10:35.658" v="8489" actId="20577"/>
        <pc:sldMkLst>
          <pc:docMk/>
          <pc:sldMk cId="2569376615" sldId="367"/>
        </pc:sldMkLst>
        <pc:spChg chg="add mod">
          <ac:chgData name="Lily Zhang" userId="afc0fb21-8481-4ffc-8470-162fc7e82392" providerId="ADAL" clId="{DD19D93D-FE5E-404F-A19B-55A934A40C42}" dt="2026-04-07T03:10:35.658" v="8489" actId="20577"/>
          <ac:spMkLst>
            <pc:docMk/>
            <pc:sldMk cId="2569376615" sldId="367"/>
            <ac:spMk id="3" creationId="{952B23C1-547F-A257-ACE0-1FF61986B119}"/>
          </ac:spMkLst>
        </pc:spChg>
        <pc:spChg chg="del mod">
          <ac:chgData name="Lily Zhang" userId="afc0fb21-8481-4ffc-8470-162fc7e82392" providerId="ADAL" clId="{DD19D93D-FE5E-404F-A19B-55A934A40C42}" dt="2026-04-07T02:47:31.905" v="7604" actId="478"/>
          <ac:spMkLst>
            <pc:docMk/>
            <pc:sldMk cId="2569376615" sldId="367"/>
            <ac:spMk id="4" creationId="{B6F29851-55D6-3398-1D5F-46675606824D}"/>
          </ac:spMkLst>
        </pc:spChg>
        <pc:spChg chg="add del mod">
          <ac:chgData name="Lily Zhang" userId="afc0fb21-8481-4ffc-8470-162fc7e82392" providerId="ADAL" clId="{DD19D93D-FE5E-404F-A19B-55A934A40C42}" dt="2026-04-07T02:47:43.221" v="7607" actId="478"/>
          <ac:spMkLst>
            <pc:docMk/>
            <pc:sldMk cId="2569376615" sldId="367"/>
            <ac:spMk id="6" creationId="{0F04799E-EE3E-B0A3-BEA8-8F174B1E1B3D}"/>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https://wccgovtnz-my.sharepoint.com/personal/geoff_lawson_wcc_govt_nz/Documents/Documents/alcohol/NTE/Copy%20of%2020190327%20-%20Employment%20by%20ANZSIC%20level%206%20NTE%20(FIN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wccgovtnz-my.sharepoint.com/personal/geoff_lawson_wcc_govt_nz/Documents/Documents/alcohol/NTE/Copy%20of%2020190327%20-%20Employment%20by%20ANZSIC%20level%206%20NTE%20(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NZ" sz="1400" b="1" i="0" u="none" strike="noStrike" kern="1200" baseline="0">
                <a:solidFill>
                  <a:prstClr val="black"/>
                </a:solidFill>
              </a:rPr>
              <a:t>Core Hospitality/NTE Activities</a:t>
            </a:r>
            <a:endParaRPr lang="en-NZ" sz="1400" b="1"/>
          </a:p>
          <a:p>
            <a:pPr>
              <a:defRPr sz="1600"/>
            </a:pPr>
            <a:r>
              <a:rPr lang="en-NZ" sz="1400" b="0"/>
              <a:t>Number of Businesses</a:t>
            </a:r>
          </a:p>
        </c:rich>
      </c:tx>
      <c:overlay val="1"/>
    </c:title>
    <c:autoTitleDeleted val="0"/>
    <c:plotArea>
      <c:layout>
        <c:manualLayout>
          <c:layoutTarget val="inner"/>
          <c:xMode val="edge"/>
          <c:yMode val="edge"/>
          <c:x val="9.0412597085321247E-2"/>
          <c:y val="0.20248656581293512"/>
          <c:w val="0.87877463940860601"/>
          <c:h val="0.62510333493970527"/>
        </c:manualLayout>
      </c:layout>
      <c:lineChart>
        <c:grouping val="standard"/>
        <c:varyColors val="0"/>
        <c:ser>
          <c:idx val="0"/>
          <c:order val="0"/>
          <c:tx>
            <c:strRef>
              <c:f>'Core NTE Charts'!$AQ$26</c:f>
              <c:strCache>
                <c:ptCount val="1"/>
                <c:pt idx="0">
                  <c:v>Drink</c:v>
                </c:pt>
              </c:strCache>
            </c:strRef>
          </c:tx>
          <c:marker>
            <c:symbol val="diamond"/>
            <c:size val="3"/>
          </c:marker>
          <c:cat>
            <c:strRef>
              <c:f>'Core NTE Charts'!$AR$25:$BQ$25</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Charts'!$AR$26:$BQ$26</c:f>
              <c:numCache>
                <c:formatCode>#,##0</c:formatCode>
                <c:ptCount val="26"/>
                <c:pt idx="0">
                  <c:v>93</c:v>
                </c:pt>
                <c:pt idx="1">
                  <c:v>102</c:v>
                </c:pt>
                <c:pt idx="2">
                  <c:v>102</c:v>
                </c:pt>
                <c:pt idx="3">
                  <c:v>111</c:v>
                </c:pt>
                <c:pt idx="4">
                  <c:v>120</c:v>
                </c:pt>
                <c:pt idx="5">
                  <c:v>120</c:v>
                </c:pt>
                <c:pt idx="6">
                  <c:v>114</c:v>
                </c:pt>
                <c:pt idx="7">
                  <c:v>120</c:v>
                </c:pt>
                <c:pt idx="8">
                  <c:v>126</c:v>
                </c:pt>
                <c:pt idx="9">
                  <c:v>120</c:v>
                </c:pt>
                <c:pt idx="10">
                  <c:v>120</c:v>
                </c:pt>
                <c:pt idx="11">
                  <c:v>117</c:v>
                </c:pt>
                <c:pt idx="12">
                  <c:v>117</c:v>
                </c:pt>
                <c:pt idx="13">
                  <c:v>129</c:v>
                </c:pt>
                <c:pt idx="14">
                  <c:v>132</c:v>
                </c:pt>
                <c:pt idx="15">
                  <c:v>129</c:v>
                </c:pt>
                <c:pt idx="16">
                  <c:v>138</c:v>
                </c:pt>
                <c:pt idx="17">
                  <c:v>147</c:v>
                </c:pt>
                <c:pt idx="18">
                  <c:v>153</c:v>
                </c:pt>
                <c:pt idx="19">
                  <c:v>189</c:v>
                </c:pt>
                <c:pt idx="20">
                  <c:v>165</c:v>
                </c:pt>
                <c:pt idx="21">
                  <c:v>177</c:v>
                </c:pt>
                <c:pt idx="22">
                  <c:v>180</c:v>
                </c:pt>
                <c:pt idx="23">
                  <c:v>183</c:v>
                </c:pt>
                <c:pt idx="24">
                  <c:v>174</c:v>
                </c:pt>
                <c:pt idx="25">
                  <c:v>168</c:v>
                </c:pt>
              </c:numCache>
            </c:numRef>
          </c:val>
          <c:smooth val="0"/>
          <c:extLst>
            <c:ext xmlns:c16="http://schemas.microsoft.com/office/drawing/2014/chart" uri="{C3380CC4-5D6E-409C-BE32-E72D297353CC}">
              <c16:uniqueId val="{00000000-47BF-4CA3-ADEA-E6417ADB2E13}"/>
            </c:ext>
          </c:extLst>
        </c:ser>
        <c:ser>
          <c:idx val="1"/>
          <c:order val="1"/>
          <c:tx>
            <c:strRef>
              <c:f>'Core NTE Charts'!$AQ$27</c:f>
              <c:strCache>
                <c:ptCount val="1"/>
                <c:pt idx="0">
                  <c:v>Entertainment</c:v>
                </c:pt>
              </c:strCache>
            </c:strRef>
          </c:tx>
          <c:marker>
            <c:symbol val="square"/>
            <c:size val="3"/>
          </c:marker>
          <c:cat>
            <c:strRef>
              <c:f>'Core NTE Charts'!$AR$25:$BQ$25</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Charts'!$AR$27:$BQ$27</c:f>
              <c:numCache>
                <c:formatCode>#,##0</c:formatCode>
                <c:ptCount val="26"/>
                <c:pt idx="0">
                  <c:v>714</c:v>
                </c:pt>
                <c:pt idx="1">
                  <c:v>678</c:v>
                </c:pt>
                <c:pt idx="2">
                  <c:v>648</c:v>
                </c:pt>
                <c:pt idx="3">
                  <c:v>678</c:v>
                </c:pt>
                <c:pt idx="4">
                  <c:v>726</c:v>
                </c:pt>
                <c:pt idx="5">
                  <c:v>702</c:v>
                </c:pt>
                <c:pt idx="6">
                  <c:v>735</c:v>
                </c:pt>
                <c:pt idx="7">
                  <c:v>759</c:v>
                </c:pt>
                <c:pt idx="8">
                  <c:v>750</c:v>
                </c:pt>
                <c:pt idx="9">
                  <c:v>759</c:v>
                </c:pt>
                <c:pt idx="10">
                  <c:v>717</c:v>
                </c:pt>
                <c:pt idx="11">
                  <c:v>753</c:v>
                </c:pt>
                <c:pt idx="12">
                  <c:v>762</c:v>
                </c:pt>
                <c:pt idx="13">
                  <c:v>750</c:v>
                </c:pt>
                <c:pt idx="14">
                  <c:v>759</c:v>
                </c:pt>
                <c:pt idx="15">
                  <c:v>729</c:v>
                </c:pt>
                <c:pt idx="16">
                  <c:v>771</c:v>
                </c:pt>
                <c:pt idx="17">
                  <c:v>768</c:v>
                </c:pt>
                <c:pt idx="18">
                  <c:v>771</c:v>
                </c:pt>
                <c:pt idx="19">
                  <c:v>786</c:v>
                </c:pt>
                <c:pt idx="20">
                  <c:v>798</c:v>
                </c:pt>
                <c:pt idx="21">
                  <c:v>813</c:v>
                </c:pt>
                <c:pt idx="22">
                  <c:v>918</c:v>
                </c:pt>
                <c:pt idx="23">
                  <c:v>930</c:v>
                </c:pt>
                <c:pt idx="24">
                  <c:v>930</c:v>
                </c:pt>
                <c:pt idx="25">
                  <c:v>945</c:v>
                </c:pt>
              </c:numCache>
            </c:numRef>
          </c:val>
          <c:smooth val="0"/>
          <c:extLst>
            <c:ext xmlns:c16="http://schemas.microsoft.com/office/drawing/2014/chart" uri="{C3380CC4-5D6E-409C-BE32-E72D297353CC}">
              <c16:uniqueId val="{00000001-47BF-4CA3-ADEA-E6417ADB2E13}"/>
            </c:ext>
          </c:extLst>
        </c:ser>
        <c:ser>
          <c:idx val="2"/>
          <c:order val="2"/>
          <c:tx>
            <c:strRef>
              <c:f>'Core NTE Charts'!$AQ$28</c:f>
              <c:strCache>
                <c:ptCount val="1"/>
                <c:pt idx="0">
                  <c:v>Food</c:v>
                </c:pt>
              </c:strCache>
            </c:strRef>
          </c:tx>
          <c:marker>
            <c:symbol val="triangle"/>
            <c:size val="3"/>
          </c:marker>
          <c:cat>
            <c:strRef>
              <c:f>'Core NTE Charts'!$AR$25:$BQ$25</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Charts'!$AR$28:$BQ$28</c:f>
              <c:numCache>
                <c:formatCode>#,##0</c:formatCode>
                <c:ptCount val="26"/>
                <c:pt idx="0">
                  <c:v>561</c:v>
                </c:pt>
                <c:pt idx="1">
                  <c:v>561</c:v>
                </c:pt>
                <c:pt idx="2">
                  <c:v>567</c:v>
                </c:pt>
                <c:pt idx="3">
                  <c:v>585</c:v>
                </c:pt>
                <c:pt idx="4">
                  <c:v>618</c:v>
                </c:pt>
                <c:pt idx="5">
                  <c:v>624</c:v>
                </c:pt>
                <c:pt idx="6">
                  <c:v>618</c:v>
                </c:pt>
                <c:pt idx="7">
                  <c:v>612</c:v>
                </c:pt>
                <c:pt idx="8">
                  <c:v>657</c:v>
                </c:pt>
                <c:pt idx="9">
                  <c:v>687</c:v>
                </c:pt>
                <c:pt idx="10">
                  <c:v>696</c:v>
                </c:pt>
                <c:pt idx="11">
                  <c:v>693</c:v>
                </c:pt>
                <c:pt idx="12">
                  <c:v>723</c:v>
                </c:pt>
                <c:pt idx="13">
                  <c:v>735</c:v>
                </c:pt>
                <c:pt idx="14">
                  <c:v>759</c:v>
                </c:pt>
                <c:pt idx="15">
                  <c:v>795</c:v>
                </c:pt>
                <c:pt idx="16">
                  <c:v>828</c:v>
                </c:pt>
                <c:pt idx="17">
                  <c:v>837</c:v>
                </c:pt>
                <c:pt idx="18">
                  <c:v>852</c:v>
                </c:pt>
                <c:pt idx="19">
                  <c:v>873</c:v>
                </c:pt>
                <c:pt idx="20">
                  <c:v>885</c:v>
                </c:pt>
                <c:pt idx="21">
                  <c:v>864</c:v>
                </c:pt>
                <c:pt idx="22">
                  <c:v>885</c:v>
                </c:pt>
                <c:pt idx="23">
                  <c:v>831</c:v>
                </c:pt>
                <c:pt idx="24">
                  <c:v>852</c:v>
                </c:pt>
                <c:pt idx="25">
                  <c:v>870</c:v>
                </c:pt>
              </c:numCache>
            </c:numRef>
          </c:val>
          <c:smooth val="0"/>
          <c:extLst>
            <c:ext xmlns:c16="http://schemas.microsoft.com/office/drawing/2014/chart" uri="{C3380CC4-5D6E-409C-BE32-E72D297353CC}">
              <c16:uniqueId val="{00000002-47BF-4CA3-ADEA-E6417ADB2E13}"/>
            </c:ext>
          </c:extLst>
        </c:ser>
        <c:dLbls>
          <c:showLegendKey val="0"/>
          <c:showVal val="0"/>
          <c:showCatName val="0"/>
          <c:showSerName val="0"/>
          <c:showPercent val="0"/>
          <c:showBubbleSize val="0"/>
        </c:dLbls>
        <c:marker val="1"/>
        <c:smooth val="0"/>
        <c:axId val="39276928"/>
        <c:axId val="39278464"/>
      </c:lineChart>
      <c:catAx>
        <c:axId val="39276928"/>
        <c:scaling>
          <c:orientation val="minMax"/>
        </c:scaling>
        <c:delete val="0"/>
        <c:axPos val="b"/>
        <c:numFmt formatCode="General" sourceLinked="0"/>
        <c:majorTickMark val="out"/>
        <c:minorTickMark val="none"/>
        <c:tickLblPos val="nextTo"/>
        <c:txPr>
          <a:bodyPr/>
          <a:lstStyle/>
          <a:p>
            <a:pPr>
              <a:defRPr sz="900"/>
            </a:pPr>
            <a:endParaRPr lang="en-US"/>
          </a:p>
        </c:txPr>
        <c:crossAx val="39278464"/>
        <c:crosses val="autoZero"/>
        <c:auto val="1"/>
        <c:lblAlgn val="ctr"/>
        <c:lblOffset val="100"/>
        <c:noMultiLvlLbl val="0"/>
      </c:catAx>
      <c:valAx>
        <c:axId val="39278464"/>
        <c:scaling>
          <c:orientation val="minMax"/>
        </c:scaling>
        <c:delete val="0"/>
        <c:axPos val="l"/>
        <c:majorGridlines/>
        <c:numFmt formatCode="#,##0" sourceLinked="1"/>
        <c:majorTickMark val="out"/>
        <c:minorTickMark val="none"/>
        <c:tickLblPos val="nextTo"/>
        <c:txPr>
          <a:bodyPr/>
          <a:lstStyle/>
          <a:p>
            <a:pPr>
              <a:defRPr sz="900"/>
            </a:pPr>
            <a:endParaRPr lang="en-US"/>
          </a:p>
        </c:txPr>
        <c:crossAx val="39276928"/>
        <c:crosses val="autoZero"/>
        <c:crossBetween val="midCat"/>
      </c:valAx>
    </c:plotArea>
    <c:legend>
      <c:legendPos val="b"/>
      <c:layout>
        <c:manualLayout>
          <c:xMode val="edge"/>
          <c:yMode val="edge"/>
          <c:x val="0.25924909945485192"/>
          <c:y val="0.92509872432925166"/>
          <c:w val="0.48150180109029622"/>
          <c:h val="6.7442071497353012E-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NZ" sz="1400" b="1" i="0" u="none" strike="noStrike" kern="1200" baseline="0">
                <a:solidFill>
                  <a:prstClr val="black"/>
                </a:solidFill>
              </a:rPr>
              <a:t>Core Hospitality/NTE Activities</a:t>
            </a:r>
            <a:endParaRPr lang="en-NZ" sz="1400" b="1"/>
          </a:p>
          <a:p>
            <a:pPr>
              <a:defRPr/>
            </a:pPr>
            <a:r>
              <a:rPr lang="en-NZ" sz="1400" b="0" baseline="0"/>
              <a:t>Employment</a:t>
            </a:r>
            <a:endParaRPr lang="en-NZ" sz="1400" b="0"/>
          </a:p>
        </c:rich>
      </c:tx>
      <c:overlay val="1"/>
    </c:title>
    <c:autoTitleDeleted val="0"/>
    <c:plotArea>
      <c:layout>
        <c:manualLayout>
          <c:layoutTarget val="inner"/>
          <c:xMode val="edge"/>
          <c:yMode val="edge"/>
          <c:x val="9.4661408687730028E-2"/>
          <c:y val="0.17371743119948962"/>
          <c:w val="0.87832816068441377"/>
          <c:h val="0.64004456281269262"/>
        </c:manualLayout>
      </c:layout>
      <c:lineChart>
        <c:grouping val="standard"/>
        <c:varyColors val="0"/>
        <c:ser>
          <c:idx val="0"/>
          <c:order val="0"/>
          <c:tx>
            <c:strRef>
              <c:f>'Core NTE Charts'!$AQ$33</c:f>
              <c:strCache>
                <c:ptCount val="1"/>
                <c:pt idx="0">
                  <c:v>Drink</c:v>
                </c:pt>
              </c:strCache>
            </c:strRef>
          </c:tx>
          <c:marker>
            <c:symbol val="diamond"/>
            <c:size val="3"/>
          </c:marker>
          <c:cat>
            <c:strRef>
              <c:f>'Core NTE Charts'!$AR$32:$BQ$32</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Charts'!$AR$33:$BQ$33</c:f>
              <c:numCache>
                <c:formatCode>#,##0</c:formatCode>
                <c:ptCount val="26"/>
                <c:pt idx="0">
                  <c:v>950</c:v>
                </c:pt>
                <c:pt idx="1">
                  <c:v>1019</c:v>
                </c:pt>
                <c:pt idx="2">
                  <c:v>1089</c:v>
                </c:pt>
                <c:pt idx="3">
                  <c:v>1177</c:v>
                </c:pt>
                <c:pt idx="4">
                  <c:v>1182</c:v>
                </c:pt>
                <c:pt idx="5">
                  <c:v>1312</c:v>
                </c:pt>
                <c:pt idx="6">
                  <c:v>1372</c:v>
                </c:pt>
                <c:pt idx="7">
                  <c:v>1389</c:v>
                </c:pt>
                <c:pt idx="8">
                  <c:v>1312</c:v>
                </c:pt>
                <c:pt idx="9">
                  <c:v>1438</c:v>
                </c:pt>
                <c:pt idx="10">
                  <c:v>1412</c:v>
                </c:pt>
                <c:pt idx="11">
                  <c:v>1456</c:v>
                </c:pt>
                <c:pt idx="12">
                  <c:v>1488</c:v>
                </c:pt>
                <c:pt idx="13">
                  <c:v>1562</c:v>
                </c:pt>
                <c:pt idx="14">
                  <c:v>1573</c:v>
                </c:pt>
                <c:pt idx="15">
                  <c:v>1585</c:v>
                </c:pt>
                <c:pt idx="16">
                  <c:v>1499</c:v>
                </c:pt>
                <c:pt idx="17">
                  <c:v>1595</c:v>
                </c:pt>
                <c:pt idx="18">
                  <c:v>1696</c:v>
                </c:pt>
                <c:pt idx="19">
                  <c:v>1797</c:v>
                </c:pt>
                <c:pt idx="20">
                  <c:v>1891</c:v>
                </c:pt>
                <c:pt idx="21">
                  <c:v>1740</c:v>
                </c:pt>
                <c:pt idx="22">
                  <c:v>1750</c:v>
                </c:pt>
                <c:pt idx="23">
                  <c:v>2100</c:v>
                </c:pt>
                <c:pt idx="24">
                  <c:v>1733</c:v>
                </c:pt>
                <c:pt idx="25">
                  <c:v>2014</c:v>
                </c:pt>
              </c:numCache>
            </c:numRef>
          </c:val>
          <c:smooth val="0"/>
          <c:extLst>
            <c:ext xmlns:c16="http://schemas.microsoft.com/office/drawing/2014/chart" uri="{C3380CC4-5D6E-409C-BE32-E72D297353CC}">
              <c16:uniqueId val="{00000000-601D-41F0-806F-568568D50019}"/>
            </c:ext>
          </c:extLst>
        </c:ser>
        <c:ser>
          <c:idx val="1"/>
          <c:order val="1"/>
          <c:tx>
            <c:strRef>
              <c:f>'Core NTE Charts'!$AQ$34</c:f>
              <c:strCache>
                <c:ptCount val="1"/>
                <c:pt idx="0">
                  <c:v>Entertainment</c:v>
                </c:pt>
              </c:strCache>
            </c:strRef>
          </c:tx>
          <c:marker>
            <c:symbol val="square"/>
            <c:size val="3"/>
          </c:marker>
          <c:cat>
            <c:strRef>
              <c:f>'Core NTE Charts'!$AR$32:$BQ$32</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Charts'!$AR$34:$BQ$34</c:f>
              <c:numCache>
                <c:formatCode>#,##0</c:formatCode>
                <c:ptCount val="26"/>
                <c:pt idx="0">
                  <c:v>2098</c:v>
                </c:pt>
                <c:pt idx="1">
                  <c:v>2117</c:v>
                </c:pt>
                <c:pt idx="2">
                  <c:v>2206</c:v>
                </c:pt>
                <c:pt idx="3">
                  <c:v>2261</c:v>
                </c:pt>
                <c:pt idx="4">
                  <c:v>2213</c:v>
                </c:pt>
                <c:pt idx="5">
                  <c:v>2228</c:v>
                </c:pt>
                <c:pt idx="6">
                  <c:v>2340</c:v>
                </c:pt>
                <c:pt idx="7">
                  <c:v>2486</c:v>
                </c:pt>
                <c:pt idx="8">
                  <c:v>2765</c:v>
                </c:pt>
                <c:pt idx="9">
                  <c:v>2726</c:v>
                </c:pt>
                <c:pt idx="10">
                  <c:v>2718</c:v>
                </c:pt>
                <c:pt idx="11">
                  <c:v>2734</c:v>
                </c:pt>
                <c:pt idx="12">
                  <c:v>2937</c:v>
                </c:pt>
                <c:pt idx="13">
                  <c:v>2846</c:v>
                </c:pt>
                <c:pt idx="14">
                  <c:v>2870</c:v>
                </c:pt>
                <c:pt idx="15">
                  <c:v>2929</c:v>
                </c:pt>
                <c:pt idx="16">
                  <c:v>2951</c:v>
                </c:pt>
                <c:pt idx="17">
                  <c:v>3096</c:v>
                </c:pt>
                <c:pt idx="18">
                  <c:v>3166</c:v>
                </c:pt>
                <c:pt idx="19">
                  <c:v>3169</c:v>
                </c:pt>
                <c:pt idx="20">
                  <c:v>3280</c:v>
                </c:pt>
                <c:pt idx="21">
                  <c:v>2789</c:v>
                </c:pt>
                <c:pt idx="22">
                  <c:v>3013</c:v>
                </c:pt>
                <c:pt idx="23">
                  <c:v>3045</c:v>
                </c:pt>
                <c:pt idx="24">
                  <c:v>3785</c:v>
                </c:pt>
                <c:pt idx="25">
                  <c:v>3890</c:v>
                </c:pt>
              </c:numCache>
            </c:numRef>
          </c:val>
          <c:smooth val="0"/>
          <c:extLst>
            <c:ext xmlns:c16="http://schemas.microsoft.com/office/drawing/2014/chart" uri="{C3380CC4-5D6E-409C-BE32-E72D297353CC}">
              <c16:uniqueId val="{00000001-601D-41F0-806F-568568D50019}"/>
            </c:ext>
          </c:extLst>
        </c:ser>
        <c:ser>
          <c:idx val="2"/>
          <c:order val="2"/>
          <c:tx>
            <c:strRef>
              <c:f>'Core NTE Charts'!$AQ$35</c:f>
              <c:strCache>
                <c:ptCount val="1"/>
                <c:pt idx="0">
                  <c:v>Food</c:v>
                </c:pt>
              </c:strCache>
            </c:strRef>
          </c:tx>
          <c:marker>
            <c:symbol val="triangle"/>
            <c:size val="3"/>
          </c:marker>
          <c:cat>
            <c:strRef>
              <c:f>'Core NTE Charts'!$AR$32:$BQ$32</c:f>
              <c:strCache>
                <c:ptCount val="26"/>
                <c:pt idx="0">
                  <c:v> 2000</c:v>
                </c:pt>
                <c:pt idx="1">
                  <c:v> 2001</c:v>
                </c:pt>
                <c:pt idx="2">
                  <c:v> 2002</c:v>
                </c:pt>
                <c:pt idx="3">
                  <c:v> 2003</c:v>
                </c:pt>
                <c:pt idx="4">
                  <c:v> 2004</c:v>
                </c:pt>
                <c:pt idx="5">
                  <c:v> 2005</c:v>
                </c:pt>
                <c:pt idx="6">
                  <c:v> 2006</c:v>
                </c:pt>
                <c:pt idx="7">
                  <c:v> 2007</c:v>
                </c:pt>
                <c:pt idx="8">
                  <c:v> 2008</c:v>
                </c:pt>
                <c:pt idx="9">
                  <c:v> 2009</c:v>
                </c:pt>
                <c:pt idx="10">
                  <c:v> 2010</c:v>
                </c:pt>
                <c:pt idx="11">
                  <c:v> 2011</c:v>
                </c:pt>
                <c:pt idx="12">
                  <c:v> 2012</c:v>
                </c:pt>
                <c:pt idx="13">
                  <c:v> 2013</c:v>
                </c:pt>
                <c:pt idx="14">
                  <c:v> 2014</c:v>
                </c:pt>
                <c:pt idx="15">
                  <c:v> 2015</c:v>
                </c:pt>
                <c:pt idx="16">
                  <c:v> 2016</c:v>
                </c:pt>
                <c:pt idx="17">
                  <c:v>2017</c:v>
                </c:pt>
                <c:pt idx="18">
                  <c:v>2018</c:v>
                </c:pt>
                <c:pt idx="19">
                  <c:v>2019</c:v>
                </c:pt>
                <c:pt idx="20">
                  <c:v>2020</c:v>
                </c:pt>
                <c:pt idx="21">
                  <c:v>2021</c:v>
                </c:pt>
                <c:pt idx="22">
                  <c:v>2022</c:v>
                </c:pt>
                <c:pt idx="23">
                  <c:v>2023</c:v>
                </c:pt>
                <c:pt idx="24">
                  <c:v>2024</c:v>
                </c:pt>
                <c:pt idx="25">
                  <c:v>2025</c:v>
                </c:pt>
              </c:strCache>
            </c:strRef>
          </c:cat>
          <c:val>
            <c:numRef>
              <c:f>'Core NTE Charts'!$AR$35:$BQ$35</c:f>
              <c:numCache>
                <c:formatCode>#,##0</c:formatCode>
                <c:ptCount val="26"/>
                <c:pt idx="0">
                  <c:v>4239</c:v>
                </c:pt>
                <c:pt idx="1">
                  <c:v>4310</c:v>
                </c:pt>
                <c:pt idx="2">
                  <c:v>4633</c:v>
                </c:pt>
                <c:pt idx="3">
                  <c:v>4719</c:v>
                </c:pt>
                <c:pt idx="4">
                  <c:v>4804</c:v>
                </c:pt>
                <c:pt idx="5">
                  <c:v>5080</c:v>
                </c:pt>
                <c:pt idx="6">
                  <c:v>4803</c:v>
                </c:pt>
                <c:pt idx="7">
                  <c:v>4941</c:v>
                </c:pt>
                <c:pt idx="8">
                  <c:v>5106</c:v>
                </c:pt>
                <c:pt idx="9">
                  <c:v>4998</c:v>
                </c:pt>
                <c:pt idx="10">
                  <c:v>4977</c:v>
                </c:pt>
                <c:pt idx="11">
                  <c:v>5121</c:v>
                </c:pt>
                <c:pt idx="12">
                  <c:v>5493</c:v>
                </c:pt>
                <c:pt idx="13">
                  <c:v>5591</c:v>
                </c:pt>
                <c:pt idx="14">
                  <c:v>5844</c:v>
                </c:pt>
                <c:pt idx="15">
                  <c:v>6219</c:v>
                </c:pt>
                <c:pt idx="16">
                  <c:v>6440</c:v>
                </c:pt>
                <c:pt idx="17">
                  <c:v>6775</c:v>
                </c:pt>
                <c:pt idx="18">
                  <c:v>6861</c:v>
                </c:pt>
                <c:pt idx="19">
                  <c:v>7082</c:v>
                </c:pt>
                <c:pt idx="20">
                  <c:v>7188</c:v>
                </c:pt>
                <c:pt idx="21">
                  <c:v>6700</c:v>
                </c:pt>
                <c:pt idx="22">
                  <c:v>6550</c:v>
                </c:pt>
                <c:pt idx="23">
                  <c:v>7000</c:v>
                </c:pt>
                <c:pt idx="24">
                  <c:v>7114</c:v>
                </c:pt>
                <c:pt idx="25">
                  <c:v>6707</c:v>
                </c:pt>
              </c:numCache>
            </c:numRef>
          </c:val>
          <c:smooth val="0"/>
          <c:extLst>
            <c:ext xmlns:c16="http://schemas.microsoft.com/office/drawing/2014/chart" uri="{C3380CC4-5D6E-409C-BE32-E72D297353CC}">
              <c16:uniqueId val="{00000002-601D-41F0-806F-568568D50019}"/>
            </c:ext>
          </c:extLst>
        </c:ser>
        <c:dLbls>
          <c:showLegendKey val="0"/>
          <c:showVal val="0"/>
          <c:showCatName val="0"/>
          <c:showSerName val="0"/>
          <c:showPercent val="0"/>
          <c:showBubbleSize val="0"/>
        </c:dLbls>
        <c:marker val="1"/>
        <c:smooth val="0"/>
        <c:axId val="39616512"/>
        <c:axId val="39718912"/>
      </c:lineChart>
      <c:catAx>
        <c:axId val="39616512"/>
        <c:scaling>
          <c:orientation val="minMax"/>
        </c:scaling>
        <c:delete val="0"/>
        <c:axPos val="b"/>
        <c:numFmt formatCode="General" sourceLinked="0"/>
        <c:majorTickMark val="out"/>
        <c:minorTickMark val="none"/>
        <c:tickLblPos val="nextTo"/>
        <c:txPr>
          <a:bodyPr/>
          <a:lstStyle/>
          <a:p>
            <a:pPr>
              <a:defRPr sz="900"/>
            </a:pPr>
            <a:endParaRPr lang="en-US"/>
          </a:p>
        </c:txPr>
        <c:crossAx val="39718912"/>
        <c:crosses val="autoZero"/>
        <c:auto val="1"/>
        <c:lblAlgn val="ctr"/>
        <c:lblOffset val="100"/>
        <c:noMultiLvlLbl val="0"/>
      </c:catAx>
      <c:valAx>
        <c:axId val="39718912"/>
        <c:scaling>
          <c:orientation val="minMax"/>
        </c:scaling>
        <c:delete val="0"/>
        <c:axPos val="l"/>
        <c:majorGridlines/>
        <c:numFmt formatCode="#,##0" sourceLinked="1"/>
        <c:majorTickMark val="out"/>
        <c:minorTickMark val="none"/>
        <c:tickLblPos val="nextTo"/>
        <c:txPr>
          <a:bodyPr/>
          <a:lstStyle/>
          <a:p>
            <a:pPr>
              <a:defRPr sz="900"/>
            </a:pPr>
            <a:endParaRPr lang="en-US"/>
          </a:p>
        </c:txPr>
        <c:crossAx val="39616512"/>
        <c:crosses val="autoZero"/>
        <c:crossBetween val="midCat"/>
      </c:valAx>
    </c:plotArea>
    <c:legend>
      <c:legendPos val="b"/>
      <c:layout>
        <c:manualLayout>
          <c:xMode val="edge"/>
          <c:yMode val="edge"/>
          <c:x val="0.25419271862280612"/>
          <c:y val="0.92092675463115958"/>
          <c:w val="0.48233901954325786"/>
          <c:h val="6.7821492265970174E-2"/>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5450E9DE-D194-4EA1-8EDF-8DD40BDDB76B}" type="datetimeFigureOut">
              <a:rPr lang="en-NZ" smtClean="0"/>
              <a:t>7/04/2026</a:t>
            </a:fld>
            <a:endParaRPr lang="en-NZ"/>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28CEA134-6D74-4971-8CF8-72C845109674}" type="slidenum">
              <a:rPr lang="en-NZ" smtClean="0"/>
              <a:t>‹#›</a:t>
            </a:fld>
            <a:endParaRPr lang="en-NZ"/>
          </a:p>
        </p:txBody>
      </p:sp>
    </p:spTree>
    <p:extLst>
      <p:ext uri="{BB962C8B-B14F-4D97-AF65-F5344CB8AC3E}">
        <p14:creationId xmlns:p14="http://schemas.microsoft.com/office/powerpoint/2010/main" val="2555923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to brief you as we engage with the sector and community groups and before a decision to draft a LAP – deferred decision to develop from last triennium, we understand the issue can be sensitive.</a:t>
            </a:r>
          </a:p>
          <a:p>
            <a:r>
              <a:rPr lang="en-NZ"/>
              <a:t>A LAP can guide licensing decisions in Wellington. Wellington does not have a LAP.</a:t>
            </a:r>
          </a:p>
          <a:p>
            <a:r>
              <a:rPr lang="en-US"/>
              <a:t>We adopted a provisional LAP in 2013 and legal appeals led to discontinuing the LAP in 2016.</a:t>
            </a:r>
            <a:endParaRPr lang="en-NZ"/>
          </a:p>
        </p:txBody>
      </p:sp>
      <p:sp>
        <p:nvSpPr>
          <p:cNvPr id="4" name="Slide Number Placeholder 3"/>
          <p:cNvSpPr>
            <a:spLocks noGrp="1"/>
          </p:cNvSpPr>
          <p:nvPr>
            <p:ph type="sldNum" sz="quarter" idx="5"/>
          </p:nvPr>
        </p:nvSpPr>
        <p:spPr/>
        <p:txBody>
          <a:bodyPr/>
          <a:lstStyle/>
          <a:p>
            <a:fld id="{28CEA134-6D74-4971-8CF8-72C845109674}" type="slidenum">
              <a:rPr lang="en-NZ" smtClean="0"/>
              <a:t>3</a:t>
            </a:fld>
            <a:endParaRPr lang="en-NZ"/>
          </a:p>
        </p:txBody>
      </p:sp>
    </p:spTree>
    <p:extLst>
      <p:ext uri="{BB962C8B-B14F-4D97-AF65-F5344CB8AC3E}">
        <p14:creationId xmlns:p14="http://schemas.microsoft.com/office/powerpoint/2010/main" val="2303126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B231F-6D0D-01FE-72C4-AC3EEFEE0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09EE5-61D6-9939-BE5A-2E75EDAEE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2C736-B5DF-DE66-8C54-344A22A33E6F}"/>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ED155DA4-E975-C7EE-57CE-EB642E4067F6}"/>
              </a:ext>
            </a:extLst>
          </p:cNvPr>
          <p:cNvSpPr>
            <a:spLocks noGrp="1"/>
          </p:cNvSpPr>
          <p:nvPr>
            <p:ph type="sldNum" sz="quarter" idx="5"/>
          </p:nvPr>
        </p:nvSpPr>
        <p:spPr/>
        <p:txBody>
          <a:bodyPr/>
          <a:lstStyle/>
          <a:p>
            <a:fld id="{28CEA134-6D74-4971-8CF8-72C845109674}" type="slidenum">
              <a:rPr lang="en-NZ" smtClean="0"/>
              <a:t>4</a:t>
            </a:fld>
            <a:endParaRPr lang="en-NZ"/>
          </a:p>
        </p:txBody>
      </p:sp>
    </p:spTree>
    <p:extLst>
      <p:ext uri="{BB962C8B-B14F-4D97-AF65-F5344CB8AC3E}">
        <p14:creationId xmlns:p14="http://schemas.microsoft.com/office/powerpoint/2010/main" val="2101785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already conducted some research and gathered evidence, including doing a public survey on alcohol attitudes and </a:t>
            </a:r>
            <a:r>
              <a:rPr lang="en-US" err="1"/>
              <a:t>behaviour</a:t>
            </a:r>
            <a:r>
              <a:rPr lang="en-US"/>
              <a:t>.</a:t>
            </a:r>
          </a:p>
          <a:p>
            <a:r>
              <a:rPr lang="en-NZ"/>
              <a:t>Stakeholder survey to be released Monday 13 April and is open for 3 weeks.</a:t>
            </a:r>
          </a:p>
          <a:p>
            <a:r>
              <a:rPr lang="en-NZ"/>
              <a:t>Meeting for decision to draft LAP – 24 June</a:t>
            </a:r>
          </a:p>
          <a:p>
            <a:r>
              <a:rPr lang="en-NZ"/>
              <a:t>SOP and consultation from approx. September/October. Hearings November/December. Adopt policy early 2027.</a:t>
            </a:r>
          </a:p>
          <a:p>
            <a:endParaRPr lang="en-NZ"/>
          </a:p>
          <a:p>
            <a:r>
              <a:rPr lang="en-NZ"/>
              <a:t>Need to have regard to alcohol ban areas when drafting a policy – our Alcohol Control Bylaw is up for review by 2028.</a:t>
            </a:r>
            <a:endParaRPr lang="en-US"/>
          </a:p>
        </p:txBody>
      </p:sp>
      <p:sp>
        <p:nvSpPr>
          <p:cNvPr id="4" name="Slide Number Placeholder 3"/>
          <p:cNvSpPr>
            <a:spLocks noGrp="1"/>
          </p:cNvSpPr>
          <p:nvPr>
            <p:ph type="sldNum" sz="quarter" idx="5"/>
          </p:nvPr>
        </p:nvSpPr>
        <p:spPr/>
        <p:txBody>
          <a:bodyPr/>
          <a:lstStyle/>
          <a:p>
            <a:fld id="{28CEA134-6D74-4971-8CF8-72C845109674}" type="slidenum">
              <a:rPr lang="en-NZ" smtClean="0"/>
              <a:t>8</a:t>
            </a:fld>
            <a:endParaRPr lang="en-NZ"/>
          </a:p>
        </p:txBody>
      </p:sp>
    </p:spTree>
    <p:extLst>
      <p:ext uri="{BB962C8B-B14F-4D97-AF65-F5344CB8AC3E}">
        <p14:creationId xmlns:p14="http://schemas.microsoft.com/office/powerpoint/2010/main" val="4082569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LAP is one of many tools that work together to address alcohol-related harm and safety issues:</a:t>
            </a:r>
          </a:p>
          <a:p>
            <a:br>
              <a:rPr lang="en-US"/>
            </a:br>
            <a:r>
              <a:rPr lang="en-US"/>
              <a:t>City safety workstream</a:t>
            </a:r>
          </a:p>
          <a:p>
            <a:r>
              <a:rPr lang="en-US"/>
              <a:t>- Harm prevention and reduction</a:t>
            </a:r>
          </a:p>
          <a:p>
            <a:r>
              <a:rPr lang="en-US"/>
              <a:t>- Urban design</a:t>
            </a:r>
          </a:p>
          <a:p>
            <a:r>
              <a:rPr lang="en-US"/>
              <a:t>- Street management</a:t>
            </a:r>
          </a:p>
          <a:p>
            <a:endParaRPr lang="en-US"/>
          </a:p>
          <a:p>
            <a:r>
              <a:rPr lang="en-US"/>
              <a:t>Other council roles </a:t>
            </a:r>
          </a:p>
          <a:p>
            <a:r>
              <a:rPr lang="en-US"/>
              <a:t>- Alcohol bans</a:t>
            </a:r>
          </a:p>
          <a:p>
            <a:r>
              <a:rPr lang="en-US"/>
              <a:t>- Business support (economic wellbeing and city </a:t>
            </a:r>
            <a:r>
              <a:rPr lang="en-US" err="1"/>
              <a:t>revitalisation</a:t>
            </a:r>
            <a:r>
              <a:rPr lang="en-US"/>
              <a:t>)</a:t>
            </a:r>
          </a:p>
          <a:p>
            <a:endParaRPr lang="en-US"/>
          </a:p>
          <a:p>
            <a:r>
              <a:rPr lang="en-US"/>
              <a:t>Working with other agencies</a:t>
            </a:r>
          </a:p>
          <a:p>
            <a:r>
              <a:rPr lang="en-US"/>
              <a:t>- Transport options</a:t>
            </a:r>
          </a:p>
          <a:p>
            <a:r>
              <a:rPr lang="en-US"/>
              <a:t>- Enforcement</a:t>
            </a:r>
          </a:p>
          <a:p>
            <a:endParaRPr lang="en-NZ"/>
          </a:p>
        </p:txBody>
      </p:sp>
      <p:sp>
        <p:nvSpPr>
          <p:cNvPr id="4" name="Slide Number Placeholder 3"/>
          <p:cNvSpPr>
            <a:spLocks noGrp="1"/>
          </p:cNvSpPr>
          <p:nvPr>
            <p:ph type="sldNum" sz="quarter" idx="5"/>
          </p:nvPr>
        </p:nvSpPr>
        <p:spPr/>
        <p:txBody>
          <a:bodyPr/>
          <a:lstStyle/>
          <a:p>
            <a:fld id="{28CEA134-6D74-4971-8CF8-72C845109674}" type="slidenum">
              <a:rPr lang="en-NZ" smtClean="0"/>
              <a:t>9</a:t>
            </a:fld>
            <a:endParaRPr lang="en-NZ"/>
          </a:p>
        </p:txBody>
      </p:sp>
    </p:spTree>
    <p:extLst>
      <p:ext uri="{BB962C8B-B14F-4D97-AF65-F5344CB8AC3E}">
        <p14:creationId xmlns:p14="http://schemas.microsoft.com/office/powerpoint/2010/main" val="186294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Pre-loading starting out in the suburbs, side loading most visible in the CBD.</a:t>
            </a:r>
          </a:p>
          <a:p>
            <a:r>
              <a:rPr lang="en-US"/>
              <a:t>Atmosphere can contribute to more peer pressure to drink excessively. Overstimulation and a lot of people around can make it socially acceptable to be intoxicated.</a:t>
            </a:r>
          </a:p>
          <a:p>
            <a:r>
              <a:rPr lang="en-US"/>
              <a:t>Young people and minors are being influenced by gang members to use them for disorder. Young males receiving physical violence risk, young females feel unsafe and at risk of sexual violence. Young people are also demographic of people living in the central city, who are most affected.</a:t>
            </a:r>
          </a:p>
          <a:p>
            <a:r>
              <a:rPr lang="en-US"/>
              <a:t>Vulnerable people have greater health burden, can experience more harm from alcohol.</a:t>
            </a:r>
          </a:p>
          <a:p>
            <a:endParaRPr lang="en-NZ"/>
          </a:p>
        </p:txBody>
      </p:sp>
      <p:sp>
        <p:nvSpPr>
          <p:cNvPr id="4" name="Slide Number Placeholder 3"/>
          <p:cNvSpPr>
            <a:spLocks noGrp="1"/>
          </p:cNvSpPr>
          <p:nvPr>
            <p:ph type="sldNum" sz="quarter" idx="5"/>
          </p:nvPr>
        </p:nvSpPr>
        <p:spPr/>
        <p:txBody>
          <a:bodyPr/>
          <a:lstStyle/>
          <a:p>
            <a:fld id="{28CEA134-6D74-4971-8CF8-72C845109674}" type="slidenum">
              <a:rPr lang="en-NZ" smtClean="0"/>
              <a:t>20</a:t>
            </a:fld>
            <a:endParaRPr lang="en-NZ"/>
          </a:p>
        </p:txBody>
      </p:sp>
    </p:spTree>
    <p:extLst>
      <p:ext uri="{BB962C8B-B14F-4D97-AF65-F5344CB8AC3E}">
        <p14:creationId xmlns:p14="http://schemas.microsoft.com/office/powerpoint/2010/main" val="3636140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SCAB tool – test for intoxication/sobriety for bars. Speech, coordination, appearance, </a:t>
            </a:r>
            <a:r>
              <a:rPr lang="en-US" err="1"/>
              <a:t>behaviour</a:t>
            </a:r>
            <a:endParaRPr lang="en-NZ"/>
          </a:p>
        </p:txBody>
      </p:sp>
      <p:sp>
        <p:nvSpPr>
          <p:cNvPr id="4" name="Slide Number Placeholder 3"/>
          <p:cNvSpPr>
            <a:spLocks noGrp="1"/>
          </p:cNvSpPr>
          <p:nvPr>
            <p:ph type="sldNum" sz="quarter" idx="5"/>
          </p:nvPr>
        </p:nvSpPr>
        <p:spPr/>
        <p:txBody>
          <a:bodyPr/>
          <a:lstStyle/>
          <a:p>
            <a:fld id="{28CEA134-6D74-4971-8CF8-72C845109674}" type="slidenum">
              <a:rPr lang="en-NZ" smtClean="0"/>
              <a:t>26</a:t>
            </a:fld>
            <a:endParaRPr lang="en-NZ"/>
          </a:p>
        </p:txBody>
      </p:sp>
    </p:spTree>
    <p:extLst>
      <p:ext uri="{BB962C8B-B14F-4D97-AF65-F5344CB8AC3E}">
        <p14:creationId xmlns:p14="http://schemas.microsoft.com/office/powerpoint/2010/main" val="20658558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Yellow Title">
    <p:bg>
      <p:bgPr>
        <a:solidFill>
          <a:schemeClr val="accent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tx1"/>
                </a:solidFill>
                <a:latin typeface="Guardian Sans TT" pitchFamily="2" charset="0"/>
              </a:defRPr>
            </a:lvl1pPr>
            <a:lvl2pPr marL="0" indent="0" algn="l">
              <a:lnSpc>
                <a:spcPct val="100000"/>
              </a:lnSpc>
              <a:spcBef>
                <a:spcPts val="0"/>
              </a:spcBef>
              <a:buNone/>
              <a:defRPr sz="2100" spc="-30" baseline="0">
                <a:solidFill>
                  <a:schemeClr val="tx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Sub-text subheading</a:t>
            </a:r>
          </a:p>
          <a:p>
            <a:pPr lvl="1"/>
            <a:r>
              <a:rPr lang="en-US"/>
              <a:t>Sub-text body copy and more information here</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48A364A4-EEF8-6B14-480C-8895FC6EE0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spTree>
    <p:extLst>
      <p:ext uri="{BB962C8B-B14F-4D97-AF65-F5344CB8AC3E}">
        <p14:creationId xmlns:p14="http://schemas.microsoft.com/office/powerpoint/2010/main" val="400154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ck Titl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99E3F2-099A-27A6-4D47-E217BD19E1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bg1"/>
                </a:solidFill>
                <a:latin typeface="Guardian Sans TT" pitchFamily="2" charset="0"/>
              </a:defRPr>
            </a:lvl1pPr>
            <a:lvl2pPr marL="0" indent="0" algn="l">
              <a:lnSpc>
                <a:spcPct val="100000"/>
              </a:lnSpc>
              <a:spcBef>
                <a:spcPts val="0"/>
              </a:spcBef>
              <a:buNone/>
              <a:defRPr sz="2100" spc="-30" baseline="0">
                <a:solidFill>
                  <a:schemeClr val="bg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Sub-text subheading</a:t>
            </a:r>
          </a:p>
          <a:p>
            <a:pPr lvl="1"/>
            <a:r>
              <a:rPr lang="en-US"/>
              <a:t>Sub-text body copy and more information here</a:t>
            </a:r>
          </a:p>
        </p:txBody>
      </p:sp>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spTree>
    <p:extLst>
      <p:ext uri="{BB962C8B-B14F-4D97-AF65-F5344CB8AC3E}">
        <p14:creationId xmlns:p14="http://schemas.microsoft.com/office/powerpoint/2010/main" val="237387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Title">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tx1"/>
                </a:solidFill>
                <a:latin typeface="Guardian Sans TT" pitchFamily="2" charset="0"/>
              </a:defRPr>
            </a:lvl1pPr>
            <a:lvl2pPr marL="0" indent="0" algn="l">
              <a:lnSpc>
                <a:spcPct val="100000"/>
              </a:lnSpc>
              <a:spcBef>
                <a:spcPts val="0"/>
              </a:spcBef>
              <a:buNone/>
              <a:defRPr sz="2100" spc="-30" baseline="0">
                <a:solidFill>
                  <a:schemeClr val="tx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Sub-text subheading</a:t>
            </a:r>
          </a:p>
          <a:p>
            <a:pPr lvl="1"/>
            <a:r>
              <a:rPr lang="en-US"/>
              <a:t>Sub-text body copy and more information here</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48A364A4-EEF8-6B14-480C-8895FC6EE0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spTree>
    <p:extLst>
      <p:ext uri="{BB962C8B-B14F-4D97-AF65-F5344CB8AC3E}">
        <p14:creationId xmlns:p14="http://schemas.microsoft.com/office/powerpoint/2010/main" val="3142386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Yellow Title One Photo">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lvl1pPr>
          </a:lstStyle>
          <a:p>
            <a:r>
              <a:rPr lang="en-US"/>
              <a:t>Click icon to add picture</a:t>
            </a:r>
            <a:endParaRPr lang="en-NZ"/>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BFD79C4C-66B2-DF49-F8D8-106EBC4904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3146508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ck Title One Photo">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solidFill>
                  <a:schemeClr val="bg1"/>
                </a:solidFill>
              </a:defRPr>
            </a:lvl1pPr>
          </a:lstStyle>
          <a:p>
            <a:r>
              <a:rPr lang="en-US"/>
              <a:t>Click icon to add picture</a:t>
            </a:r>
            <a:endParaRPr lang="en-NZ"/>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3" name="Picture 2">
            <a:extLst>
              <a:ext uri="{FF2B5EF4-FFF2-40B4-BE49-F238E27FC236}">
                <a16:creationId xmlns:a16="http://schemas.microsoft.com/office/drawing/2014/main" id="{DBD18F1D-8DE4-BCDB-7214-BA9F4CE39D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Tree>
    <p:extLst>
      <p:ext uri="{BB962C8B-B14F-4D97-AF65-F5344CB8AC3E}">
        <p14:creationId xmlns:p14="http://schemas.microsoft.com/office/powerpoint/2010/main" val="1773030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Title One Photo">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lvl1pPr>
          </a:lstStyle>
          <a:p>
            <a:r>
              <a:rPr lang="en-US"/>
              <a:t>Click icon to add picture</a:t>
            </a:r>
            <a:endParaRPr lang="en-NZ"/>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BFD79C4C-66B2-DF49-F8D8-106EBC4904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2827170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Yellow Title Two Photos">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lvl1pPr>
          </a:lstStyle>
          <a:p>
            <a:r>
              <a:rPr lang="en-US"/>
              <a:t>Click icon to add picture</a:t>
            </a:r>
            <a:endParaRPr lang="en-NZ"/>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lvl1pPr>
          </a:lstStyle>
          <a:p>
            <a:r>
              <a:rPr lang="en-US"/>
              <a:t>Click icon to add picture</a:t>
            </a:r>
            <a:endParaRPr lang="en-NZ"/>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B849761-4355-A680-0D06-4B65C8C71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778975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ck Title Two Photos">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solidFill>
                  <a:schemeClr val="bg1"/>
                </a:solidFill>
              </a:defRPr>
            </a:lvl1pPr>
          </a:lstStyle>
          <a:p>
            <a:r>
              <a:rPr lang="en-US"/>
              <a:t>Click icon to add picture</a:t>
            </a:r>
            <a:endParaRPr lang="en-NZ"/>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solidFill>
                  <a:schemeClr val="bg1"/>
                </a:solidFill>
              </a:defRPr>
            </a:lvl1pPr>
          </a:lstStyle>
          <a:p>
            <a:r>
              <a:rPr lang="en-US"/>
              <a:t>Click icon to add picture</a:t>
            </a:r>
            <a:endParaRPr lang="en-NZ"/>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5" name="Picture 4">
            <a:extLst>
              <a:ext uri="{FF2B5EF4-FFF2-40B4-BE49-F238E27FC236}">
                <a16:creationId xmlns:a16="http://schemas.microsoft.com/office/drawing/2014/main" id="{3D33F839-5B3B-8E67-4B1A-ADFD8BEEBA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Tree>
    <p:extLst>
      <p:ext uri="{BB962C8B-B14F-4D97-AF65-F5344CB8AC3E}">
        <p14:creationId xmlns:p14="http://schemas.microsoft.com/office/powerpoint/2010/main" val="336487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Title Two Photos">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lvl1pPr>
          </a:lstStyle>
          <a:p>
            <a:r>
              <a:rPr lang="en-US"/>
              <a:t>Click icon to add picture</a:t>
            </a:r>
            <a:endParaRPr lang="en-NZ"/>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lvl1pPr>
          </a:lstStyle>
          <a:p>
            <a:r>
              <a:rPr lang="en-US"/>
              <a:t>Click icon to add picture</a:t>
            </a:r>
            <a:endParaRPr lang="en-NZ"/>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B849761-4355-A680-0D06-4B65C8C71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415519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Yellow Quot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776732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Quot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2735720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Quot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bg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282762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Half Photo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1269578"/>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H1 goes here over two lines max</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2371059"/>
            <a:ext cx="5378672" cy="3314257"/>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D4ACD188-06A9-F073-4996-6836D824E02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4AA0F554-AFF4-9850-F82E-2972380178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3" name="Picture Placeholder 12">
            <a:extLst>
              <a:ext uri="{FF2B5EF4-FFF2-40B4-BE49-F238E27FC236}">
                <a16:creationId xmlns:a16="http://schemas.microsoft.com/office/drawing/2014/main" id="{67F8D867-F39E-FE50-CC7B-BFEA00229830}"/>
              </a:ext>
            </a:extLst>
          </p:cNvPr>
          <p:cNvSpPr>
            <a:spLocks noGrp="1"/>
          </p:cNvSpPr>
          <p:nvPr>
            <p:ph type="pic" sz="quarter" idx="16"/>
          </p:nvPr>
        </p:nvSpPr>
        <p:spPr>
          <a:xfrm>
            <a:off x="6096000" y="0"/>
            <a:ext cx="6096000" cy="6035675"/>
          </a:xfrm>
        </p:spPr>
        <p:txBody>
          <a:bodyPr/>
          <a:lstStyle/>
          <a:p>
            <a:r>
              <a:rPr lang="en-US"/>
              <a:t>Click icon to add picture</a:t>
            </a:r>
            <a:endParaRPr lang="en-NZ"/>
          </a:p>
        </p:txBody>
      </p:sp>
    </p:spTree>
    <p:extLst>
      <p:ext uri="{BB962C8B-B14F-4D97-AF65-F5344CB8AC3E}">
        <p14:creationId xmlns:p14="http://schemas.microsoft.com/office/powerpoint/2010/main" val="2923521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Half Photo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1269578"/>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H1 goes here over two lines max</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2371059"/>
            <a:ext cx="5378672" cy="3314257"/>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D4ACD188-06A9-F073-4996-6836D824E02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4AA0F554-AFF4-9850-F82E-2972380178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3" name="Picture Placeholder 12">
            <a:extLst>
              <a:ext uri="{FF2B5EF4-FFF2-40B4-BE49-F238E27FC236}">
                <a16:creationId xmlns:a16="http://schemas.microsoft.com/office/drawing/2014/main" id="{67F8D867-F39E-FE50-CC7B-BFEA00229830}"/>
              </a:ext>
            </a:extLst>
          </p:cNvPr>
          <p:cNvSpPr>
            <a:spLocks noGrp="1"/>
          </p:cNvSpPr>
          <p:nvPr>
            <p:ph type="pic" sz="quarter" idx="16"/>
          </p:nvPr>
        </p:nvSpPr>
        <p:spPr>
          <a:xfrm>
            <a:off x="6096000" y="0"/>
            <a:ext cx="6096000" cy="6035675"/>
          </a:xfrm>
        </p:spPr>
        <p:txBody>
          <a:bodyPr/>
          <a:lstStyle/>
          <a:p>
            <a:r>
              <a:rPr lang="en-US"/>
              <a:t>Click icon to add picture</a:t>
            </a:r>
            <a:endParaRPr lang="en-NZ"/>
          </a:p>
        </p:txBody>
      </p:sp>
    </p:spTree>
    <p:extLst>
      <p:ext uri="{BB962C8B-B14F-4D97-AF65-F5344CB8AC3E}">
        <p14:creationId xmlns:p14="http://schemas.microsoft.com/office/powerpoint/2010/main" val="1719335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Two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6096000" y="1964120"/>
            <a:ext cx="550545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3496926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Two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6096000" y="1964120"/>
            <a:ext cx="550545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621006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Two Ico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0" name="Text Placeholder 15">
            <a:extLst>
              <a:ext uri="{FF2B5EF4-FFF2-40B4-BE49-F238E27FC236}">
                <a16:creationId xmlns:a16="http://schemas.microsoft.com/office/drawing/2014/main" id="{82A4E6D8-6316-CDE4-128A-5A2D5182A0E7}"/>
              </a:ext>
            </a:extLst>
          </p:cNvPr>
          <p:cNvSpPr>
            <a:spLocks noGrp="1"/>
          </p:cNvSpPr>
          <p:nvPr>
            <p:ph type="body" sz="quarter" idx="16" hasCustomPrompt="1"/>
          </p:nvPr>
        </p:nvSpPr>
        <p:spPr>
          <a:xfrm>
            <a:off x="8872841" y="1954754"/>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1" name="Text Placeholder 18">
            <a:extLst>
              <a:ext uri="{FF2B5EF4-FFF2-40B4-BE49-F238E27FC236}">
                <a16:creationId xmlns:a16="http://schemas.microsoft.com/office/drawing/2014/main" id="{5A01A580-443A-F6F6-1E33-15407E6FFE9D}"/>
              </a:ext>
            </a:extLst>
          </p:cNvPr>
          <p:cNvSpPr>
            <a:spLocks noGrp="1"/>
          </p:cNvSpPr>
          <p:nvPr>
            <p:ph type="body" sz="quarter" idx="17" hasCustomPrompt="1"/>
          </p:nvPr>
        </p:nvSpPr>
        <p:spPr>
          <a:xfrm>
            <a:off x="8872841" y="2683633"/>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13" name="Text Placeholder 15">
            <a:extLst>
              <a:ext uri="{FF2B5EF4-FFF2-40B4-BE49-F238E27FC236}">
                <a16:creationId xmlns:a16="http://schemas.microsoft.com/office/drawing/2014/main" id="{7415CAC2-0CF9-A62B-C820-E1ED56F4C1AF}"/>
              </a:ext>
            </a:extLst>
          </p:cNvPr>
          <p:cNvSpPr>
            <a:spLocks noGrp="1"/>
          </p:cNvSpPr>
          <p:nvPr>
            <p:ph type="body" sz="quarter" idx="19" hasCustomPrompt="1"/>
          </p:nvPr>
        </p:nvSpPr>
        <p:spPr>
          <a:xfrm>
            <a:off x="8872841" y="3826765"/>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4" name="Text Placeholder 18">
            <a:extLst>
              <a:ext uri="{FF2B5EF4-FFF2-40B4-BE49-F238E27FC236}">
                <a16:creationId xmlns:a16="http://schemas.microsoft.com/office/drawing/2014/main" id="{008122AC-D8AF-5146-0AEE-F299C3010D29}"/>
              </a:ext>
            </a:extLst>
          </p:cNvPr>
          <p:cNvSpPr>
            <a:spLocks noGrp="1"/>
          </p:cNvSpPr>
          <p:nvPr>
            <p:ph type="body" sz="quarter" idx="20" hasCustomPrompt="1"/>
          </p:nvPr>
        </p:nvSpPr>
        <p:spPr>
          <a:xfrm>
            <a:off x="8872841" y="4555644"/>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3" name="Picture Placeholder 3">
            <a:extLst>
              <a:ext uri="{FF2B5EF4-FFF2-40B4-BE49-F238E27FC236}">
                <a16:creationId xmlns:a16="http://schemas.microsoft.com/office/drawing/2014/main" id="{1528E1A0-2C5C-5B7C-7295-1E168CF3D689}"/>
              </a:ext>
            </a:extLst>
          </p:cNvPr>
          <p:cNvSpPr>
            <a:spLocks noGrp="1"/>
          </p:cNvSpPr>
          <p:nvPr>
            <p:ph type="pic" sz="quarter" idx="22"/>
          </p:nvPr>
        </p:nvSpPr>
        <p:spPr>
          <a:xfrm>
            <a:off x="7182734" y="3887494"/>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4" name="Picture Placeholder 3">
            <a:extLst>
              <a:ext uri="{FF2B5EF4-FFF2-40B4-BE49-F238E27FC236}">
                <a16:creationId xmlns:a16="http://schemas.microsoft.com/office/drawing/2014/main" id="{7F729B31-7749-55A5-C3A5-883E644B7B90}"/>
              </a:ext>
            </a:extLst>
          </p:cNvPr>
          <p:cNvSpPr>
            <a:spLocks noGrp="1"/>
          </p:cNvSpPr>
          <p:nvPr>
            <p:ph type="pic" sz="quarter" idx="21"/>
          </p:nvPr>
        </p:nvSpPr>
        <p:spPr>
          <a:xfrm>
            <a:off x="7183059" y="2025650"/>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2359742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Two Ico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0" name="Text Placeholder 15">
            <a:extLst>
              <a:ext uri="{FF2B5EF4-FFF2-40B4-BE49-F238E27FC236}">
                <a16:creationId xmlns:a16="http://schemas.microsoft.com/office/drawing/2014/main" id="{82A4E6D8-6316-CDE4-128A-5A2D5182A0E7}"/>
              </a:ext>
            </a:extLst>
          </p:cNvPr>
          <p:cNvSpPr>
            <a:spLocks noGrp="1"/>
          </p:cNvSpPr>
          <p:nvPr>
            <p:ph type="body" sz="quarter" idx="16" hasCustomPrompt="1"/>
          </p:nvPr>
        </p:nvSpPr>
        <p:spPr>
          <a:xfrm>
            <a:off x="8872841" y="1954754"/>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1" name="Text Placeholder 18">
            <a:extLst>
              <a:ext uri="{FF2B5EF4-FFF2-40B4-BE49-F238E27FC236}">
                <a16:creationId xmlns:a16="http://schemas.microsoft.com/office/drawing/2014/main" id="{5A01A580-443A-F6F6-1E33-15407E6FFE9D}"/>
              </a:ext>
            </a:extLst>
          </p:cNvPr>
          <p:cNvSpPr>
            <a:spLocks noGrp="1"/>
          </p:cNvSpPr>
          <p:nvPr>
            <p:ph type="body" sz="quarter" idx="17" hasCustomPrompt="1"/>
          </p:nvPr>
        </p:nvSpPr>
        <p:spPr>
          <a:xfrm>
            <a:off x="8872841" y="2683633"/>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13" name="Text Placeholder 15">
            <a:extLst>
              <a:ext uri="{FF2B5EF4-FFF2-40B4-BE49-F238E27FC236}">
                <a16:creationId xmlns:a16="http://schemas.microsoft.com/office/drawing/2014/main" id="{7415CAC2-0CF9-A62B-C820-E1ED56F4C1AF}"/>
              </a:ext>
            </a:extLst>
          </p:cNvPr>
          <p:cNvSpPr>
            <a:spLocks noGrp="1"/>
          </p:cNvSpPr>
          <p:nvPr>
            <p:ph type="body" sz="quarter" idx="19" hasCustomPrompt="1"/>
          </p:nvPr>
        </p:nvSpPr>
        <p:spPr>
          <a:xfrm>
            <a:off x="8872841" y="3826765"/>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4" name="Text Placeholder 18">
            <a:extLst>
              <a:ext uri="{FF2B5EF4-FFF2-40B4-BE49-F238E27FC236}">
                <a16:creationId xmlns:a16="http://schemas.microsoft.com/office/drawing/2014/main" id="{008122AC-D8AF-5146-0AEE-F299C3010D29}"/>
              </a:ext>
            </a:extLst>
          </p:cNvPr>
          <p:cNvSpPr>
            <a:spLocks noGrp="1"/>
          </p:cNvSpPr>
          <p:nvPr>
            <p:ph type="body" sz="quarter" idx="20" hasCustomPrompt="1"/>
          </p:nvPr>
        </p:nvSpPr>
        <p:spPr>
          <a:xfrm>
            <a:off x="8872841" y="4555644"/>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3" name="Picture Placeholder 3">
            <a:extLst>
              <a:ext uri="{FF2B5EF4-FFF2-40B4-BE49-F238E27FC236}">
                <a16:creationId xmlns:a16="http://schemas.microsoft.com/office/drawing/2014/main" id="{B3517F31-44BC-D456-5A1B-00DA267CDDC1}"/>
              </a:ext>
            </a:extLst>
          </p:cNvPr>
          <p:cNvSpPr>
            <a:spLocks noGrp="1"/>
          </p:cNvSpPr>
          <p:nvPr>
            <p:ph type="pic" sz="quarter" idx="22"/>
          </p:nvPr>
        </p:nvSpPr>
        <p:spPr>
          <a:xfrm>
            <a:off x="7182734" y="3887494"/>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4" name="Picture Placeholder 3">
            <a:extLst>
              <a:ext uri="{FF2B5EF4-FFF2-40B4-BE49-F238E27FC236}">
                <a16:creationId xmlns:a16="http://schemas.microsoft.com/office/drawing/2014/main" id="{87C07B9F-189C-A25F-0E00-5E5E13C9B3FD}"/>
              </a:ext>
            </a:extLst>
          </p:cNvPr>
          <p:cNvSpPr>
            <a:spLocks noGrp="1"/>
          </p:cNvSpPr>
          <p:nvPr>
            <p:ph type="pic" sz="quarter" idx="21"/>
          </p:nvPr>
        </p:nvSpPr>
        <p:spPr>
          <a:xfrm>
            <a:off x="7183059" y="2025650"/>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456651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Photo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H1 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216000" indent="-216000">
              <a:lnSpc>
                <a:spcPct val="100000"/>
              </a:lnSpc>
              <a:spcBef>
                <a:spcPts val="600"/>
              </a:spcBef>
              <a:spcAft>
                <a:spcPts val="600"/>
              </a:spcAft>
              <a:buFont typeface="Arial" panose="020B0604020202020204" pitchFamily="34" charset="0"/>
              <a:buChar char="•"/>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5" name="Picture Placeholder 14">
            <a:extLst>
              <a:ext uri="{FF2B5EF4-FFF2-40B4-BE49-F238E27FC236}">
                <a16:creationId xmlns:a16="http://schemas.microsoft.com/office/drawing/2014/main" id="{33FA51C3-F428-7DA2-62E7-EC52F5365F04}"/>
              </a:ext>
            </a:extLst>
          </p:cNvPr>
          <p:cNvSpPr>
            <a:spLocks noGrp="1"/>
          </p:cNvSpPr>
          <p:nvPr>
            <p:ph type="pic" sz="quarter" idx="16"/>
          </p:nvPr>
        </p:nvSpPr>
        <p:spPr>
          <a:xfrm>
            <a:off x="6188075" y="605947"/>
            <a:ext cx="5378450" cy="4986780"/>
          </a:xfrm>
        </p:spPr>
        <p:txBody>
          <a:bodyPr/>
          <a:lstStyle/>
          <a:p>
            <a:r>
              <a:rPr lang="en-US"/>
              <a:t>Click icon to add picture</a:t>
            </a:r>
            <a:endParaRPr lang="en-NZ"/>
          </a:p>
        </p:txBody>
      </p:sp>
    </p:spTree>
    <p:extLst>
      <p:ext uri="{BB962C8B-B14F-4D97-AF65-F5344CB8AC3E}">
        <p14:creationId xmlns:p14="http://schemas.microsoft.com/office/powerpoint/2010/main" val="1360887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Photo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H1 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216000" indent="-216000">
              <a:lnSpc>
                <a:spcPct val="100000"/>
              </a:lnSpc>
              <a:spcBef>
                <a:spcPts val="600"/>
              </a:spcBef>
              <a:spcAft>
                <a:spcPts val="600"/>
              </a:spcAft>
              <a:buFont typeface="Arial" panose="020B0604020202020204" pitchFamily="34" charset="0"/>
              <a:buChar char="•"/>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5" name="Picture Placeholder 14">
            <a:extLst>
              <a:ext uri="{FF2B5EF4-FFF2-40B4-BE49-F238E27FC236}">
                <a16:creationId xmlns:a16="http://schemas.microsoft.com/office/drawing/2014/main" id="{33FA51C3-F428-7DA2-62E7-EC52F5365F04}"/>
              </a:ext>
            </a:extLst>
          </p:cNvPr>
          <p:cNvSpPr>
            <a:spLocks noGrp="1"/>
          </p:cNvSpPr>
          <p:nvPr>
            <p:ph type="pic" sz="quarter" idx="16"/>
          </p:nvPr>
        </p:nvSpPr>
        <p:spPr>
          <a:xfrm>
            <a:off x="6188075" y="605947"/>
            <a:ext cx="5378450" cy="4986780"/>
          </a:xfrm>
        </p:spPr>
        <p:txBody>
          <a:bodyPr/>
          <a:lstStyle/>
          <a:p>
            <a:r>
              <a:rPr lang="en-US"/>
              <a:t>Click icon to add picture</a:t>
            </a:r>
            <a:endParaRPr lang="en-NZ"/>
          </a:p>
        </p:txBody>
      </p:sp>
    </p:spTree>
    <p:extLst>
      <p:ext uri="{BB962C8B-B14F-4D97-AF65-F5344CB8AC3E}">
        <p14:creationId xmlns:p14="http://schemas.microsoft.com/office/powerpoint/2010/main" val="3982683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Three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517301"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15" name="Content Placeholder 2">
            <a:extLst>
              <a:ext uri="{FF2B5EF4-FFF2-40B4-BE49-F238E27FC236}">
                <a16:creationId xmlns:a16="http://schemas.microsoft.com/office/drawing/2014/main" id="{F499139C-AF8C-1449-4EEE-317E4E17CE06}"/>
              </a:ext>
            </a:extLst>
          </p:cNvPr>
          <p:cNvSpPr>
            <a:spLocks noGrp="1"/>
          </p:cNvSpPr>
          <p:nvPr>
            <p:ph idx="15" hasCustomPrompt="1"/>
          </p:nvPr>
        </p:nvSpPr>
        <p:spPr>
          <a:xfrm>
            <a:off x="4241576"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1"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690270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Three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517302"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15" name="Content Placeholder 2">
            <a:extLst>
              <a:ext uri="{FF2B5EF4-FFF2-40B4-BE49-F238E27FC236}">
                <a16:creationId xmlns:a16="http://schemas.microsoft.com/office/drawing/2014/main" id="{F499139C-AF8C-1449-4EEE-317E4E17CE06}"/>
              </a:ext>
            </a:extLst>
          </p:cNvPr>
          <p:cNvSpPr>
            <a:spLocks noGrp="1"/>
          </p:cNvSpPr>
          <p:nvPr>
            <p:ph idx="15" hasCustomPrompt="1"/>
          </p:nvPr>
        </p:nvSpPr>
        <p:spPr>
          <a:xfrm>
            <a:off x="4241577"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1837792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Three column</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273647"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9" name="Text Placeholder 15">
            <a:extLst>
              <a:ext uri="{FF2B5EF4-FFF2-40B4-BE49-F238E27FC236}">
                <a16:creationId xmlns:a16="http://schemas.microsoft.com/office/drawing/2014/main" id="{87C6BED1-9561-ACC7-C933-E21CAC3EFBCB}"/>
              </a:ext>
            </a:extLst>
          </p:cNvPr>
          <p:cNvSpPr>
            <a:spLocks noGrp="1"/>
          </p:cNvSpPr>
          <p:nvPr>
            <p:ph type="body" sz="quarter" idx="15" hasCustomPrompt="1"/>
          </p:nvPr>
        </p:nvSpPr>
        <p:spPr>
          <a:xfrm>
            <a:off x="4258047" y="1952379"/>
            <a:ext cx="3408027"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0" name="Text Placeholder 18">
            <a:extLst>
              <a:ext uri="{FF2B5EF4-FFF2-40B4-BE49-F238E27FC236}">
                <a16:creationId xmlns:a16="http://schemas.microsoft.com/office/drawing/2014/main" id="{3427CECC-F495-7694-8DD6-238AD7E5ECAB}"/>
              </a:ext>
            </a:extLst>
          </p:cNvPr>
          <p:cNvSpPr>
            <a:spLocks noGrp="1"/>
          </p:cNvSpPr>
          <p:nvPr>
            <p:ph type="body" sz="quarter" idx="17" hasCustomPrompt="1"/>
          </p:nvPr>
        </p:nvSpPr>
        <p:spPr>
          <a:xfrm>
            <a:off x="4258048" y="2725741"/>
            <a:ext cx="3408027" cy="1943100"/>
          </a:xfrm>
        </p:spPr>
        <p:txBody>
          <a:bodyPr>
            <a:normAutofit/>
          </a:bodyPr>
          <a:lstStyle>
            <a:lvl1pPr marL="0" indent="0">
              <a:lnSpc>
                <a:spcPct val="95000"/>
              </a:lnSpc>
              <a:buNone/>
              <a:defRPr sz="21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 name="Picture Placeholder 3">
            <a:extLst>
              <a:ext uri="{FF2B5EF4-FFF2-40B4-BE49-F238E27FC236}">
                <a16:creationId xmlns:a16="http://schemas.microsoft.com/office/drawing/2014/main" id="{F9CF8083-51B5-9059-FDD3-DAB4F7824B35}"/>
              </a:ext>
            </a:extLst>
          </p:cNvPr>
          <p:cNvSpPr>
            <a:spLocks noGrp="1"/>
          </p:cNvSpPr>
          <p:nvPr>
            <p:ph type="pic" sz="quarter" idx="21"/>
          </p:nvPr>
        </p:nvSpPr>
        <p:spPr>
          <a:xfrm>
            <a:off x="549202" y="1973645"/>
            <a:ext cx="3172512" cy="3172512"/>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41107476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Three column</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273647"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a:t>Level 1</a:t>
            </a:r>
          </a:p>
          <a:p>
            <a:pPr lvl="1"/>
            <a:r>
              <a:rPr lang="en-US"/>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9" name="Text Placeholder 15">
            <a:extLst>
              <a:ext uri="{FF2B5EF4-FFF2-40B4-BE49-F238E27FC236}">
                <a16:creationId xmlns:a16="http://schemas.microsoft.com/office/drawing/2014/main" id="{87C6BED1-9561-ACC7-C933-E21CAC3EFBCB}"/>
              </a:ext>
            </a:extLst>
          </p:cNvPr>
          <p:cNvSpPr>
            <a:spLocks noGrp="1"/>
          </p:cNvSpPr>
          <p:nvPr>
            <p:ph type="body" sz="quarter" idx="15" hasCustomPrompt="1"/>
          </p:nvPr>
        </p:nvSpPr>
        <p:spPr>
          <a:xfrm>
            <a:off x="4258047" y="1952379"/>
            <a:ext cx="3408027"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0" name="Text Placeholder 18">
            <a:extLst>
              <a:ext uri="{FF2B5EF4-FFF2-40B4-BE49-F238E27FC236}">
                <a16:creationId xmlns:a16="http://schemas.microsoft.com/office/drawing/2014/main" id="{3427CECC-F495-7694-8DD6-238AD7E5ECAB}"/>
              </a:ext>
            </a:extLst>
          </p:cNvPr>
          <p:cNvSpPr>
            <a:spLocks noGrp="1"/>
          </p:cNvSpPr>
          <p:nvPr>
            <p:ph type="body" sz="quarter" idx="17" hasCustomPrompt="1"/>
          </p:nvPr>
        </p:nvSpPr>
        <p:spPr>
          <a:xfrm>
            <a:off x="4258048" y="2725741"/>
            <a:ext cx="3408027" cy="1943100"/>
          </a:xfrm>
        </p:spPr>
        <p:txBody>
          <a:bodyPr>
            <a:normAutofit/>
          </a:bodyPr>
          <a:lstStyle>
            <a:lvl1pPr marL="0" indent="0">
              <a:lnSpc>
                <a:spcPct val="95000"/>
              </a:lnSpc>
              <a:buNone/>
              <a:defRPr sz="21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 name="Picture Placeholder 3">
            <a:extLst>
              <a:ext uri="{FF2B5EF4-FFF2-40B4-BE49-F238E27FC236}">
                <a16:creationId xmlns:a16="http://schemas.microsoft.com/office/drawing/2014/main" id="{508368C8-6DE7-1E1C-2398-55D6AB1E9687}"/>
              </a:ext>
            </a:extLst>
          </p:cNvPr>
          <p:cNvSpPr>
            <a:spLocks noGrp="1"/>
          </p:cNvSpPr>
          <p:nvPr>
            <p:ph type="pic" sz="quarter" idx="21"/>
          </p:nvPr>
        </p:nvSpPr>
        <p:spPr>
          <a:xfrm>
            <a:off x="549202" y="1973645"/>
            <a:ext cx="3172512" cy="3172512"/>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639657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Icons, Number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6" name="Text Placeholder 15">
            <a:extLst>
              <a:ext uri="{FF2B5EF4-FFF2-40B4-BE49-F238E27FC236}">
                <a16:creationId xmlns:a16="http://schemas.microsoft.com/office/drawing/2014/main" id="{897D0D5B-46CA-2C27-1B16-F5ACB207173E}"/>
              </a:ext>
            </a:extLst>
          </p:cNvPr>
          <p:cNvSpPr>
            <a:spLocks noGrp="1"/>
          </p:cNvSpPr>
          <p:nvPr>
            <p:ph type="body" sz="quarter" idx="15" hasCustomPrompt="1"/>
          </p:nvPr>
        </p:nvSpPr>
        <p:spPr>
          <a:xfrm>
            <a:off x="526281"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1" name="Text Placeholder 15">
            <a:extLst>
              <a:ext uri="{FF2B5EF4-FFF2-40B4-BE49-F238E27FC236}">
                <a16:creationId xmlns:a16="http://schemas.microsoft.com/office/drawing/2014/main" id="{B908BF35-9476-7A0E-682D-DAB095121A4C}"/>
              </a:ext>
            </a:extLst>
          </p:cNvPr>
          <p:cNvSpPr>
            <a:spLocks noGrp="1"/>
          </p:cNvSpPr>
          <p:nvPr>
            <p:ph type="body" sz="quarter" idx="18" hasCustomPrompt="1"/>
          </p:nvPr>
        </p:nvSpPr>
        <p:spPr>
          <a:xfrm>
            <a:off x="3311139"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4" name="Text Placeholder 15">
            <a:extLst>
              <a:ext uri="{FF2B5EF4-FFF2-40B4-BE49-F238E27FC236}">
                <a16:creationId xmlns:a16="http://schemas.microsoft.com/office/drawing/2014/main" id="{DE779F4C-548B-7739-0BB7-C17F0D2C01F5}"/>
              </a:ext>
            </a:extLst>
          </p:cNvPr>
          <p:cNvSpPr>
            <a:spLocks noGrp="1"/>
          </p:cNvSpPr>
          <p:nvPr>
            <p:ph type="body" sz="quarter" idx="21" hasCustomPrompt="1"/>
          </p:nvPr>
        </p:nvSpPr>
        <p:spPr>
          <a:xfrm>
            <a:off x="6095997"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7" name="Text Placeholder 15">
            <a:extLst>
              <a:ext uri="{FF2B5EF4-FFF2-40B4-BE49-F238E27FC236}">
                <a16:creationId xmlns:a16="http://schemas.microsoft.com/office/drawing/2014/main" id="{F34FD468-1135-994F-7DAD-1FC319BBA891}"/>
              </a:ext>
            </a:extLst>
          </p:cNvPr>
          <p:cNvSpPr>
            <a:spLocks noGrp="1"/>
          </p:cNvSpPr>
          <p:nvPr>
            <p:ph type="body" sz="quarter" idx="24" hasCustomPrompt="1"/>
          </p:nvPr>
        </p:nvSpPr>
        <p:spPr>
          <a:xfrm>
            <a:off x="8880855"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0803F4F3-F1D1-522A-9286-79CBCEF08418}"/>
              </a:ext>
            </a:extLst>
          </p:cNvPr>
          <p:cNvSpPr>
            <a:spLocks noGrp="1"/>
          </p:cNvSpPr>
          <p:nvPr>
            <p:ph type="pic" sz="quarter" idx="26"/>
          </p:nvPr>
        </p:nvSpPr>
        <p:spPr>
          <a:xfrm>
            <a:off x="590549" y="1882417"/>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DEE67E1B-104C-931D-CDB0-9F3997430132}"/>
              </a:ext>
            </a:extLst>
          </p:cNvPr>
          <p:cNvSpPr>
            <a:spLocks noGrp="1"/>
          </p:cNvSpPr>
          <p:nvPr>
            <p:ph type="pic" sz="quarter" idx="27"/>
          </p:nvPr>
        </p:nvSpPr>
        <p:spPr>
          <a:xfrm>
            <a:off x="3375406" y="1882416"/>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92E31ECF-994F-687B-5B93-8C264426352E}"/>
              </a:ext>
            </a:extLst>
          </p:cNvPr>
          <p:cNvSpPr>
            <a:spLocks noGrp="1"/>
          </p:cNvSpPr>
          <p:nvPr>
            <p:ph type="pic" sz="quarter" idx="28"/>
          </p:nvPr>
        </p:nvSpPr>
        <p:spPr>
          <a:xfrm>
            <a:off x="6160265"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EA063F24-063A-739E-1374-E27E3B003F28}"/>
              </a:ext>
            </a:extLst>
          </p:cNvPr>
          <p:cNvSpPr>
            <a:spLocks noGrp="1"/>
          </p:cNvSpPr>
          <p:nvPr>
            <p:ph type="pic" sz="quarter" idx="29"/>
          </p:nvPr>
        </p:nvSpPr>
        <p:spPr>
          <a:xfrm>
            <a:off x="8945122"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373431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Icons, Number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6" name="Text Placeholder 15">
            <a:extLst>
              <a:ext uri="{FF2B5EF4-FFF2-40B4-BE49-F238E27FC236}">
                <a16:creationId xmlns:a16="http://schemas.microsoft.com/office/drawing/2014/main" id="{897D0D5B-46CA-2C27-1B16-F5ACB207173E}"/>
              </a:ext>
            </a:extLst>
          </p:cNvPr>
          <p:cNvSpPr>
            <a:spLocks noGrp="1"/>
          </p:cNvSpPr>
          <p:nvPr>
            <p:ph type="body" sz="quarter" idx="15" hasCustomPrompt="1"/>
          </p:nvPr>
        </p:nvSpPr>
        <p:spPr>
          <a:xfrm>
            <a:off x="526281"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1" name="Text Placeholder 15">
            <a:extLst>
              <a:ext uri="{FF2B5EF4-FFF2-40B4-BE49-F238E27FC236}">
                <a16:creationId xmlns:a16="http://schemas.microsoft.com/office/drawing/2014/main" id="{B908BF35-9476-7A0E-682D-DAB095121A4C}"/>
              </a:ext>
            </a:extLst>
          </p:cNvPr>
          <p:cNvSpPr>
            <a:spLocks noGrp="1"/>
          </p:cNvSpPr>
          <p:nvPr>
            <p:ph type="body" sz="quarter" idx="18" hasCustomPrompt="1"/>
          </p:nvPr>
        </p:nvSpPr>
        <p:spPr>
          <a:xfrm>
            <a:off x="3311139"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4" name="Text Placeholder 15">
            <a:extLst>
              <a:ext uri="{FF2B5EF4-FFF2-40B4-BE49-F238E27FC236}">
                <a16:creationId xmlns:a16="http://schemas.microsoft.com/office/drawing/2014/main" id="{DE779F4C-548B-7739-0BB7-C17F0D2C01F5}"/>
              </a:ext>
            </a:extLst>
          </p:cNvPr>
          <p:cNvSpPr>
            <a:spLocks noGrp="1"/>
          </p:cNvSpPr>
          <p:nvPr>
            <p:ph type="body" sz="quarter" idx="21" hasCustomPrompt="1"/>
          </p:nvPr>
        </p:nvSpPr>
        <p:spPr>
          <a:xfrm>
            <a:off x="6095997"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7" name="Text Placeholder 15">
            <a:extLst>
              <a:ext uri="{FF2B5EF4-FFF2-40B4-BE49-F238E27FC236}">
                <a16:creationId xmlns:a16="http://schemas.microsoft.com/office/drawing/2014/main" id="{F34FD468-1135-994F-7DAD-1FC319BBA891}"/>
              </a:ext>
            </a:extLst>
          </p:cNvPr>
          <p:cNvSpPr>
            <a:spLocks noGrp="1"/>
          </p:cNvSpPr>
          <p:nvPr>
            <p:ph type="body" sz="quarter" idx="24" hasCustomPrompt="1"/>
          </p:nvPr>
        </p:nvSpPr>
        <p:spPr>
          <a:xfrm>
            <a:off x="8880855"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a:t>00%</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 name="Rectangle 1">
            <a:extLst>
              <a:ext uri="{FF2B5EF4-FFF2-40B4-BE49-F238E27FC236}">
                <a16:creationId xmlns:a16="http://schemas.microsoft.com/office/drawing/2014/main" id="{2B319037-79BF-8BCB-87FA-B74A8C5DDE56}"/>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60C7103A-F00C-CAE7-C6C1-F47E292D3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4" name="Picture Placeholder 3">
            <a:extLst>
              <a:ext uri="{FF2B5EF4-FFF2-40B4-BE49-F238E27FC236}">
                <a16:creationId xmlns:a16="http://schemas.microsoft.com/office/drawing/2014/main" id="{CEFE3E5F-53DD-6021-F128-3908D134D78D}"/>
              </a:ext>
            </a:extLst>
          </p:cNvPr>
          <p:cNvSpPr>
            <a:spLocks noGrp="1"/>
          </p:cNvSpPr>
          <p:nvPr>
            <p:ph type="pic" sz="quarter" idx="26"/>
          </p:nvPr>
        </p:nvSpPr>
        <p:spPr>
          <a:xfrm>
            <a:off x="590549" y="1882417"/>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5" name="Picture Placeholder 3">
            <a:extLst>
              <a:ext uri="{FF2B5EF4-FFF2-40B4-BE49-F238E27FC236}">
                <a16:creationId xmlns:a16="http://schemas.microsoft.com/office/drawing/2014/main" id="{AF46E940-E551-E3F1-1A9D-BEF87DD92493}"/>
              </a:ext>
            </a:extLst>
          </p:cNvPr>
          <p:cNvSpPr>
            <a:spLocks noGrp="1"/>
          </p:cNvSpPr>
          <p:nvPr>
            <p:ph type="pic" sz="quarter" idx="27"/>
          </p:nvPr>
        </p:nvSpPr>
        <p:spPr>
          <a:xfrm>
            <a:off x="3375406" y="1882416"/>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05EBC653-61A5-7B07-66BA-1589C7DF3294}"/>
              </a:ext>
            </a:extLst>
          </p:cNvPr>
          <p:cNvSpPr>
            <a:spLocks noGrp="1"/>
          </p:cNvSpPr>
          <p:nvPr>
            <p:ph type="pic" sz="quarter" idx="28"/>
          </p:nvPr>
        </p:nvSpPr>
        <p:spPr>
          <a:xfrm>
            <a:off x="6160265"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50E8125F-E59F-4F68-FF13-CAA3CCB95E84}"/>
              </a:ext>
            </a:extLst>
          </p:cNvPr>
          <p:cNvSpPr>
            <a:spLocks noGrp="1"/>
          </p:cNvSpPr>
          <p:nvPr>
            <p:ph type="pic" sz="quarter" idx="29"/>
          </p:nvPr>
        </p:nvSpPr>
        <p:spPr>
          <a:xfrm>
            <a:off x="8945122"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554879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Icon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52EBAE97-720A-FF21-C54A-5E89FF755EE0}"/>
              </a:ext>
            </a:extLst>
          </p:cNvPr>
          <p:cNvSpPr>
            <a:spLocks noGrp="1"/>
          </p:cNvSpPr>
          <p:nvPr>
            <p:ph type="pic" sz="quarter" idx="29"/>
          </p:nvPr>
        </p:nvSpPr>
        <p:spPr>
          <a:xfrm>
            <a:off x="8945122"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FA8FB459-7137-2330-F014-445A16884382}"/>
              </a:ext>
            </a:extLst>
          </p:cNvPr>
          <p:cNvSpPr>
            <a:spLocks noGrp="1"/>
          </p:cNvSpPr>
          <p:nvPr>
            <p:ph type="pic" sz="quarter" idx="28"/>
          </p:nvPr>
        </p:nvSpPr>
        <p:spPr>
          <a:xfrm>
            <a:off x="6160265"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E8CD100E-3238-FFC6-8E9C-241C987F2EA3}"/>
              </a:ext>
            </a:extLst>
          </p:cNvPr>
          <p:cNvSpPr>
            <a:spLocks noGrp="1"/>
          </p:cNvSpPr>
          <p:nvPr>
            <p:ph type="pic" sz="quarter" idx="27"/>
          </p:nvPr>
        </p:nvSpPr>
        <p:spPr>
          <a:xfrm>
            <a:off x="3375406" y="1882416"/>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0F492570-4861-6DED-72B9-1726962CC49B}"/>
              </a:ext>
            </a:extLst>
          </p:cNvPr>
          <p:cNvSpPr>
            <a:spLocks noGrp="1"/>
          </p:cNvSpPr>
          <p:nvPr>
            <p:ph type="pic" sz="quarter" idx="26"/>
          </p:nvPr>
        </p:nvSpPr>
        <p:spPr>
          <a:xfrm>
            <a:off x="572793" y="1882414"/>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3276075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Icon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70AD0E88-0C87-90A1-F6C7-71A6EED9EE91}"/>
              </a:ext>
            </a:extLst>
          </p:cNvPr>
          <p:cNvSpPr>
            <a:spLocks noGrp="1"/>
          </p:cNvSpPr>
          <p:nvPr>
            <p:ph type="pic" sz="quarter" idx="29"/>
          </p:nvPr>
        </p:nvSpPr>
        <p:spPr>
          <a:xfrm>
            <a:off x="8945122"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66FE386F-2FFF-569F-0A6B-28AC1755549A}"/>
              </a:ext>
            </a:extLst>
          </p:cNvPr>
          <p:cNvSpPr>
            <a:spLocks noGrp="1"/>
          </p:cNvSpPr>
          <p:nvPr>
            <p:ph type="pic" sz="quarter" idx="28"/>
          </p:nvPr>
        </p:nvSpPr>
        <p:spPr>
          <a:xfrm>
            <a:off x="6160265"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B24F4EFD-0EB3-16BD-698F-304B8CC5A6E1}"/>
              </a:ext>
            </a:extLst>
          </p:cNvPr>
          <p:cNvSpPr>
            <a:spLocks noGrp="1"/>
          </p:cNvSpPr>
          <p:nvPr>
            <p:ph type="pic" sz="quarter" idx="27"/>
          </p:nvPr>
        </p:nvSpPr>
        <p:spPr>
          <a:xfrm>
            <a:off x="3375406" y="1882416"/>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CA92DD22-737E-25E0-CF32-6FADD750306B}"/>
              </a:ext>
            </a:extLst>
          </p:cNvPr>
          <p:cNvSpPr>
            <a:spLocks noGrp="1"/>
          </p:cNvSpPr>
          <p:nvPr>
            <p:ph type="pic" sz="quarter" idx="26"/>
          </p:nvPr>
        </p:nvSpPr>
        <p:spPr>
          <a:xfrm>
            <a:off x="572793" y="1882414"/>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072875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Photo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DAC2E07D-DF6F-15F8-3228-051E6C1485FE}"/>
              </a:ext>
            </a:extLst>
          </p:cNvPr>
          <p:cNvSpPr>
            <a:spLocks noGrp="1"/>
          </p:cNvSpPr>
          <p:nvPr>
            <p:ph type="pic" sz="quarter" idx="29"/>
          </p:nvPr>
        </p:nvSpPr>
        <p:spPr>
          <a:xfrm>
            <a:off x="8964526"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2137C810-DAFC-34AE-7F71-F1728E85003C}"/>
              </a:ext>
            </a:extLst>
          </p:cNvPr>
          <p:cNvSpPr>
            <a:spLocks noGrp="1"/>
          </p:cNvSpPr>
          <p:nvPr>
            <p:ph type="pic" sz="quarter" idx="28"/>
          </p:nvPr>
        </p:nvSpPr>
        <p:spPr>
          <a:xfrm>
            <a:off x="6169965"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2720AC7D-AEF6-698C-5EBF-5B2581829F76}"/>
              </a:ext>
            </a:extLst>
          </p:cNvPr>
          <p:cNvSpPr>
            <a:spLocks noGrp="1"/>
          </p:cNvSpPr>
          <p:nvPr>
            <p:ph type="pic" sz="quarter" idx="27"/>
          </p:nvPr>
        </p:nvSpPr>
        <p:spPr>
          <a:xfrm>
            <a:off x="3394809"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85AEE981-537F-7E24-4FDC-30CF89B51EA6}"/>
              </a:ext>
            </a:extLst>
          </p:cNvPr>
          <p:cNvSpPr>
            <a:spLocks noGrp="1"/>
          </p:cNvSpPr>
          <p:nvPr>
            <p:ph type="pic" sz="quarter" idx="26"/>
          </p:nvPr>
        </p:nvSpPr>
        <p:spPr>
          <a:xfrm>
            <a:off x="604857"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3884355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Photo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2DDA9077-5E7E-53C9-CBD6-67BA6769FD96}"/>
              </a:ext>
            </a:extLst>
          </p:cNvPr>
          <p:cNvSpPr>
            <a:spLocks noGrp="1"/>
          </p:cNvSpPr>
          <p:nvPr>
            <p:ph type="pic" sz="quarter" idx="29"/>
          </p:nvPr>
        </p:nvSpPr>
        <p:spPr>
          <a:xfrm>
            <a:off x="8964526"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DE1875BD-10CB-6F71-2D85-EC95962BD593}"/>
              </a:ext>
            </a:extLst>
          </p:cNvPr>
          <p:cNvSpPr>
            <a:spLocks noGrp="1"/>
          </p:cNvSpPr>
          <p:nvPr>
            <p:ph type="pic" sz="quarter" idx="28"/>
          </p:nvPr>
        </p:nvSpPr>
        <p:spPr>
          <a:xfrm>
            <a:off x="6169965"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5A6C2239-94E9-637C-9039-5D0BA0C62D56}"/>
              </a:ext>
            </a:extLst>
          </p:cNvPr>
          <p:cNvSpPr>
            <a:spLocks noGrp="1"/>
          </p:cNvSpPr>
          <p:nvPr>
            <p:ph type="pic" sz="quarter" idx="27"/>
          </p:nvPr>
        </p:nvSpPr>
        <p:spPr>
          <a:xfrm>
            <a:off x="3394809"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CF15CD2F-A20E-33BD-D2BE-E2096CB8F2DB}"/>
              </a:ext>
            </a:extLst>
          </p:cNvPr>
          <p:cNvSpPr>
            <a:spLocks noGrp="1"/>
          </p:cNvSpPr>
          <p:nvPr>
            <p:ph type="pic" sz="quarter" idx="26"/>
          </p:nvPr>
        </p:nvSpPr>
        <p:spPr>
          <a:xfrm>
            <a:off x="604857"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51461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Yellow">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4F6CBE-0D63-267F-3CC5-5166BE28F0A3}"/>
              </a:ext>
            </a:extLst>
          </p:cNvPr>
          <p:cNvSpPr/>
          <p:nvPr userDrawn="1"/>
        </p:nvSpPr>
        <p:spPr>
          <a:xfrm>
            <a:off x="8040688" y="0"/>
            <a:ext cx="415131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tx1"/>
                </a:solidFill>
                <a:latin typeface="Guardian Egyptian TT" pitchFamily="2" charset="0"/>
              </a:defRPr>
            </a:lvl1pPr>
            <a:lvl2pPr marL="0" indent="0">
              <a:spcBef>
                <a:spcPts val="0"/>
              </a:spcBef>
              <a:buNone/>
              <a:defRPr sz="5500" spc="-8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English title</a:t>
            </a:r>
          </a:p>
        </p:txBody>
      </p:sp>
      <p:sp>
        <p:nvSpPr>
          <p:cNvPr id="5" name="Picture Placeholder 4">
            <a:extLst>
              <a:ext uri="{FF2B5EF4-FFF2-40B4-BE49-F238E27FC236}">
                <a16:creationId xmlns:a16="http://schemas.microsoft.com/office/drawing/2014/main" id="{16E00FA5-1E49-F2F9-B814-52480D9E42A7}"/>
              </a:ext>
            </a:extLst>
          </p:cNvPr>
          <p:cNvSpPr>
            <a:spLocks noGrp="1"/>
          </p:cNvSpPr>
          <p:nvPr>
            <p:ph type="pic" sz="quarter" idx="14"/>
          </p:nvPr>
        </p:nvSpPr>
        <p:spPr>
          <a:xfrm>
            <a:off x="8040688" y="0"/>
            <a:ext cx="4151312" cy="3429000"/>
          </a:xfrm>
        </p:spPr>
        <p:txBody>
          <a:bodyPr/>
          <a:lstStyle/>
          <a:p>
            <a:r>
              <a:rPr lang="en-US"/>
              <a:t>Click icon to add picture</a:t>
            </a:r>
            <a:endParaRPr lang="en-NZ"/>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8F225B76-68FE-8824-18A3-0F638883EC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4138457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Black">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4F6CBE-0D63-267F-3CC5-5166BE28F0A3}"/>
              </a:ext>
            </a:extLst>
          </p:cNvPr>
          <p:cNvSpPr/>
          <p:nvPr userDrawn="1"/>
        </p:nvSpPr>
        <p:spPr>
          <a:xfrm>
            <a:off x="8040688" y="0"/>
            <a:ext cx="415131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latin typeface="Guardian Sans TT" pitchFamily="2" charset="0"/>
            </a:endParaRPr>
          </a:p>
        </p:txBody>
      </p:sp>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bg1"/>
                </a:solidFill>
                <a:latin typeface="Guardian Egyptian TT" pitchFamily="2" charset="0"/>
              </a:defRPr>
            </a:lvl1pPr>
            <a:lvl2pPr marL="0" indent="0">
              <a:spcBef>
                <a:spcPts val="0"/>
              </a:spcBef>
              <a:buNone/>
              <a:defRPr sz="5500" spc="-8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English title</a:t>
            </a:r>
          </a:p>
        </p:txBody>
      </p:sp>
      <p:sp>
        <p:nvSpPr>
          <p:cNvPr id="5" name="Picture Placeholder 4">
            <a:extLst>
              <a:ext uri="{FF2B5EF4-FFF2-40B4-BE49-F238E27FC236}">
                <a16:creationId xmlns:a16="http://schemas.microsoft.com/office/drawing/2014/main" id="{16E00FA5-1E49-F2F9-B814-52480D9E42A7}"/>
              </a:ext>
            </a:extLst>
          </p:cNvPr>
          <p:cNvSpPr>
            <a:spLocks noGrp="1"/>
          </p:cNvSpPr>
          <p:nvPr>
            <p:ph type="pic" sz="quarter" idx="14"/>
          </p:nvPr>
        </p:nvSpPr>
        <p:spPr>
          <a:xfrm>
            <a:off x="8040688" y="0"/>
            <a:ext cx="4151312" cy="3429000"/>
          </a:xfrm>
        </p:spPr>
        <p:txBody>
          <a:bodyPr/>
          <a:lstStyle/>
          <a:p>
            <a:r>
              <a:rPr lang="en-US"/>
              <a:t>Click icon to add picture</a:t>
            </a:r>
            <a:endParaRPr lang="en-NZ"/>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8F225B76-68FE-8824-18A3-0F638883EC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78186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Yellow">
    <p:bg>
      <p:bgPr>
        <a:solidFill>
          <a:schemeClr val="accent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tx1"/>
                </a:solidFill>
                <a:latin typeface="Guardian Egyptian TT" pitchFamily="2" charset="0"/>
              </a:defRPr>
            </a:lvl1pPr>
            <a:lvl2pPr marL="0" indent="0">
              <a:spcBef>
                <a:spcPts val="0"/>
              </a:spcBef>
              <a:buNone/>
              <a:defRPr sz="5500" spc="-8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English title</a:t>
            </a: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4FE30FD-9BAE-8F09-AD77-814AE755A7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2886335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Black">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EE4E1B-098E-8C84-481A-02896212D3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22513" y="5730988"/>
            <a:ext cx="2066013" cy="516732"/>
          </a:xfrm>
          <a:prstGeom prst="rect">
            <a:avLst/>
          </a:prstGeom>
        </p:spPr>
      </p:pic>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bg1"/>
                </a:solidFill>
                <a:latin typeface="Guardian Egyptian TT" pitchFamily="2" charset="0"/>
              </a:defRPr>
            </a:lvl1pPr>
            <a:lvl2pPr marL="0" indent="0">
              <a:spcBef>
                <a:spcPts val="0"/>
              </a:spcBef>
              <a:buNone/>
              <a:defRPr sz="5500" spc="-8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err="1"/>
              <a:t>Te</a:t>
            </a:r>
            <a:r>
              <a:rPr lang="en-US"/>
              <a:t> </a:t>
            </a:r>
            <a:r>
              <a:rPr lang="en-US" err="1"/>
              <a:t>reo</a:t>
            </a:r>
            <a:r>
              <a:rPr lang="en-US"/>
              <a:t> title</a:t>
            </a:r>
          </a:p>
          <a:p>
            <a:pPr lvl="1"/>
            <a:r>
              <a:rPr lang="en-US"/>
              <a:t>English title</a:t>
            </a:r>
          </a:p>
        </p:txBody>
      </p:sp>
    </p:spTree>
    <p:extLst>
      <p:ext uri="{BB962C8B-B14F-4D97-AF65-F5344CB8AC3E}">
        <p14:creationId xmlns:p14="http://schemas.microsoft.com/office/powerpoint/2010/main" val="29931831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97D7E-E5B5-ED97-B428-B7CAA82133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1089353-BA31-2027-9130-313F82856E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78D04E7-73BB-D5FE-F8E4-DF6385A94A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A34B7E-C8ED-4CEB-8753-13E14233DD13}" type="datetimeFigureOut">
              <a:rPr lang="en-NZ" smtClean="0"/>
              <a:t>7/04/2026</a:t>
            </a:fld>
            <a:endParaRPr lang="en-NZ"/>
          </a:p>
        </p:txBody>
      </p:sp>
      <p:sp>
        <p:nvSpPr>
          <p:cNvPr id="5" name="Footer Placeholder 4">
            <a:extLst>
              <a:ext uri="{FF2B5EF4-FFF2-40B4-BE49-F238E27FC236}">
                <a16:creationId xmlns:a16="http://schemas.microsoft.com/office/drawing/2014/main" id="{7BF8AEF7-D397-76B1-C35F-F257D25FE6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C9D50770-95B1-9AF1-544D-E37297DD0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2A2A30-358A-4C11-8DB7-5CBA7C80ABBD}" type="slidenum">
              <a:rPr lang="en-NZ" smtClean="0"/>
              <a:t>‹#›</a:t>
            </a:fld>
            <a:endParaRPr lang="en-NZ"/>
          </a:p>
        </p:txBody>
      </p:sp>
    </p:spTree>
    <p:extLst>
      <p:ext uri="{BB962C8B-B14F-4D97-AF65-F5344CB8AC3E}">
        <p14:creationId xmlns:p14="http://schemas.microsoft.com/office/powerpoint/2010/main" val="724065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ADDEC51F-759D-6012-0C43-A643DF5F4FA0}"/>
              </a:ext>
            </a:extLst>
          </p:cNvPr>
          <p:cNvSpPr>
            <a:spLocks noGrp="1"/>
          </p:cNvSpPr>
          <p:nvPr>
            <p:ph type="subTitle" idx="1"/>
          </p:nvPr>
        </p:nvSpPr>
        <p:spPr>
          <a:xfrm>
            <a:off x="523104" y="4498937"/>
            <a:ext cx="8239895" cy="1655762"/>
          </a:xfrm>
        </p:spPr>
        <p:txBody>
          <a:bodyPr>
            <a:normAutofit/>
          </a:bodyPr>
          <a:lstStyle/>
          <a:p>
            <a:r>
              <a:rPr lang="en-NZ" sz="2800" b="1"/>
              <a:t>Briefing with councillors 8 April 2026</a:t>
            </a:r>
            <a:endParaRPr lang="en-NZ" sz="2800"/>
          </a:p>
        </p:txBody>
      </p:sp>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523104" y="540105"/>
            <a:ext cx="6760291" cy="1818959"/>
          </a:xfrm>
        </p:spPr>
        <p:txBody>
          <a:bodyPr/>
          <a:lstStyle/>
          <a:p>
            <a:r>
              <a:rPr lang="en-NZ" sz="6600" b="1"/>
              <a:t>Local Alcohol Policy</a:t>
            </a:r>
          </a:p>
        </p:txBody>
      </p:sp>
      <p:pic>
        <p:nvPicPr>
          <p:cNvPr id="3" name="Picture 2">
            <a:extLst>
              <a:ext uri="{FF2B5EF4-FFF2-40B4-BE49-F238E27FC236}">
                <a16:creationId xmlns:a16="http://schemas.microsoft.com/office/drawing/2014/main" id="{D5F6F74B-3557-A183-3767-C8145519A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8845" y="2359063"/>
            <a:ext cx="2048934" cy="2043812"/>
          </a:xfrm>
          <a:prstGeom prst="rect">
            <a:avLst/>
          </a:prstGeom>
        </p:spPr>
      </p:pic>
    </p:spTree>
    <p:extLst>
      <p:ext uri="{BB962C8B-B14F-4D97-AF65-F5344CB8AC3E}">
        <p14:creationId xmlns:p14="http://schemas.microsoft.com/office/powerpoint/2010/main" val="44933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0039BC-5248-CE23-078C-ADBB16EF8BE2}"/>
              </a:ext>
            </a:extLst>
          </p:cNvPr>
          <p:cNvSpPr>
            <a:spLocks noGrp="1"/>
          </p:cNvSpPr>
          <p:nvPr>
            <p:ph type="body" sz="quarter" idx="13"/>
          </p:nvPr>
        </p:nvSpPr>
        <p:spPr>
          <a:xfrm>
            <a:off x="517304" y="513198"/>
            <a:ext cx="5378672" cy="686342"/>
          </a:xfrm>
        </p:spPr>
        <p:txBody>
          <a:bodyPr/>
          <a:lstStyle/>
          <a:p>
            <a:r>
              <a:rPr lang="en-NZ"/>
              <a:t>Agenda</a:t>
            </a:r>
          </a:p>
        </p:txBody>
      </p:sp>
      <p:sp>
        <p:nvSpPr>
          <p:cNvPr id="3" name="Content Placeholder 2">
            <a:extLst>
              <a:ext uri="{FF2B5EF4-FFF2-40B4-BE49-F238E27FC236}">
                <a16:creationId xmlns:a16="http://schemas.microsoft.com/office/drawing/2014/main" id="{DFAB6F47-3971-AAE0-83EB-9D3E10B00422}"/>
              </a:ext>
            </a:extLst>
          </p:cNvPr>
          <p:cNvSpPr>
            <a:spLocks noGrp="1"/>
          </p:cNvSpPr>
          <p:nvPr>
            <p:ph idx="15"/>
          </p:nvPr>
        </p:nvSpPr>
        <p:spPr>
          <a:xfrm>
            <a:off x="517304" y="1688241"/>
            <a:ext cx="5378672" cy="3314257"/>
          </a:xfrm>
        </p:spPr>
        <p:txBody>
          <a:bodyPr/>
          <a:lstStyle/>
          <a:p>
            <a:pPr marL="342900" indent="-342900">
              <a:buFont typeface="Arial" panose="020B0604020202020204" pitchFamily="34" charset="0"/>
              <a:buChar char="•"/>
            </a:pPr>
            <a:r>
              <a:rPr lang="en-US" sz="2400"/>
              <a:t>Background</a:t>
            </a:r>
          </a:p>
          <a:p>
            <a:pPr marL="342900" indent="-342900">
              <a:buFont typeface="Arial" panose="020B0604020202020204" pitchFamily="34" charset="0"/>
              <a:buChar char="•"/>
            </a:pPr>
            <a:r>
              <a:rPr lang="en-US" sz="2400"/>
              <a:t>Benefits </a:t>
            </a:r>
            <a:r>
              <a:rPr lang="en-NZ" sz="2400"/>
              <a:t>of a LAP</a:t>
            </a:r>
          </a:p>
          <a:p>
            <a:pPr marL="342900" indent="-342900">
              <a:buFont typeface="Arial" panose="020B0604020202020204" pitchFamily="34" charset="0"/>
              <a:buChar char="•"/>
            </a:pPr>
            <a:r>
              <a:rPr lang="en-NZ" sz="2400"/>
              <a:t>Process and next steps</a:t>
            </a:r>
          </a:p>
          <a:p>
            <a:pPr marL="342900" indent="-342900">
              <a:buFont typeface="Arial" panose="020B0604020202020204" pitchFamily="34" charset="0"/>
              <a:buChar char="•"/>
            </a:pPr>
            <a:r>
              <a:rPr lang="en-US" sz="2400"/>
              <a:t>Licensing in Wellington</a:t>
            </a:r>
          </a:p>
          <a:p>
            <a:pPr marL="342900" indent="-342900">
              <a:buFont typeface="Arial" panose="020B0604020202020204" pitchFamily="34" charset="0"/>
              <a:buChar char="•"/>
            </a:pPr>
            <a:r>
              <a:rPr lang="en-US" sz="2400"/>
              <a:t>Pattern of alcohol harm in Wellington</a:t>
            </a:r>
          </a:p>
          <a:p>
            <a:pPr marL="342900" indent="-342900">
              <a:buFont typeface="Arial" panose="020B0604020202020204" pitchFamily="34" charset="0"/>
              <a:buChar char="•"/>
            </a:pPr>
            <a:r>
              <a:rPr lang="en-US" sz="2400"/>
              <a:t>Community views</a:t>
            </a:r>
          </a:p>
          <a:p>
            <a:pPr marL="342900" indent="-342900">
              <a:buFont typeface="Arial" panose="020B0604020202020204" pitchFamily="34" charset="0"/>
              <a:buChar char="•"/>
            </a:pPr>
            <a:r>
              <a:rPr lang="en-NZ" sz="2400"/>
              <a:t>Amendment Bill</a:t>
            </a:r>
            <a:endParaRPr lang="en-US" sz="2400"/>
          </a:p>
        </p:txBody>
      </p:sp>
      <p:pic>
        <p:nvPicPr>
          <p:cNvPr id="17" name="Picture Placeholder 16">
            <a:extLst>
              <a:ext uri="{FF2B5EF4-FFF2-40B4-BE49-F238E27FC236}">
                <a16:creationId xmlns:a16="http://schemas.microsoft.com/office/drawing/2014/main" id="{B20868A8-A38E-E439-81D9-A16BC1A677F0}"/>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5593" t="1377" r="24581"/>
          <a:stretch>
            <a:fillRect/>
          </a:stretch>
        </p:blipFill>
        <p:spPr>
          <a:xfrm>
            <a:off x="6008914" y="-1910"/>
            <a:ext cx="6183086" cy="6037585"/>
          </a:xfrm>
          <a:prstGeom prst="rect">
            <a:avLst/>
          </a:prstGeom>
        </p:spPr>
      </p:pic>
    </p:spTree>
    <p:extLst>
      <p:ext uri="{BB962C8B-B14F-4D97-AF65-F5344CB8AC3E}">
        <p14:creationId xmlns:p14="http://schemas.microsoft.com/office/powerpoint/2010/main" val="1207754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6ACE9-34F9-E02E-FF68-966C21B21B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159756F-E503-7A1B-2081-5885228A1877}"/>
              </a:ext>
            </a:extLst>
          </p:cNvPr>
          <p:cNvSpPr>
            <a:spLocks noGrp="1"/>
          </p:cNvSpPr>
          <p:nvPr>
            <p:ph type="body" sz="quarter" idx="13"/>
          </p:nvPr>
        </p:nvSpPr>
        <p:spPr/>
        <p:txBody>
          <a:bodyPr/>
          <a:lstStyle/>
          <a:p>
            <a:r>
              <a:rPr lang="en-NZ">
                <a:latin typeface="Guardian Egyptian TT"/>
              </a:rPr>
              <a:t>Where we are currently (status quo)</a:t>
            </a:r>
          </a:p>
        </p:txBody>
      </p:sp>
      <p:sp>
        <p:nvSpPr>
          <p:cNvPr id="4" name="Content Placeholder 3">
            <a:extLst>
              <a:ext uri="{FF2B5EF4-FFF2-40B4-BE49-F238E27FC236}">
                <a16:creationId xmlns:a16="http://schemas.microsoft.com/office/drawing/2014/main" id="{DADE97E1-1BEB-B32F-A4CA-5155D7EC4B3C}"/>
              </a:ext>
            </a:extLst>
          </p:cNvPr>
          <p:cNvSpPr>
            <a:spLocks noGrp="1"/>
          </p:cNvSpPr>
          <p:nvPr>
            <p:ph idx="15"/>
          </p:nvPr>
        </p:nvSpPr>
        <p:spPr>
          <a:xfrm>
            <a:off x="517303" y="1194154"/>
            <a:ext cx="10732769" cy="3731830"/>
          </a:xfrm>
        </p:spPr>
        <p:txBody>
          <a:bodyPr vert="horz" lIns="91440" tIns="45720" rIns="91440" bIns="45720" rtlCol="0" anchor="t">
            <a:noAutofit/>
          </a:bodyPr>
          <a:lstStyle/>
          <a:p>
            <a:pPr marL="342900" indent="-342900">
              <a:buChar char="•"/>
            </a:pPr>
            <a:r>
              <a:rPr lang="en-US" sz="2200">
                <a:latin typeface="Guardian Sans TT"/>
              </a:rPr>
              <a:t>We regulate alcohol through licensing under the Sale and Supply of Alcohol Act 2012.</a:t>
            </a:r>
          </a:p>
          <a:p>
            <a:pPr marL="558800" lvl="1" indent="-342900">
              <a:buFont typeface="Courier New" panose="020B0604020202020204" pitchFamily="34" charset="0"/>
              <a:buChar char="o"/>
            </a:pPr>
            <a:r>
              <a:rPr lang="en-US" sz="2000" spc="-30"/>
              <a:t>National framework, criteria, and rules.</a:t>
            </a:r>
          </a:p>
          <a:p>
            <a:pPr marL="558800" lvl="1" indent="-342900">
              <a:buFont typeface="Courier New" panose="020B0604020202020204" pitchFamily="34" charset="0"/>
              <a:buChar char="o"/>
            </a:pPr>
            <a:r>
              <a:rPr lang="en-US" sz="2000" spc="-30">
                <a:latin typeface="Guardian Sans TT"/>
              </a:rPr>
              <a:t>Case by case assessment for every </a:t>
            </a:r>
            <a:r>
              <a:rPr lang="en-US" sz="2000" spc="-30" err="1">
                <a:latin typeface="Guardian Sans TT"/>
              </a:rPr>
              <a:t>licence</a:t>
            </a:r>
            <a:r>
              <a:rPr lang="en-US" sz="2000" spc="-30">
                <a:latin typeface="Guardian Sans TT"/>
              </a:rPr>
              <a:t> application and renewal by the District Licensing Committee.</a:t>
            </a:r>
          </a:p>
          <a:p>
            <a:pPr marL="558800" lvl="1" indent="-342900">
              <a:buFont typeface="Courier New" panose="020B0604020202020204" pitchFamily="34" charset="0"/>
              <a:buChar char="o"/>
            </a:pPr>
            <a:r>
              <a:rPr lang="en-US" sz="2000" spc="-30">
                <a:latin typeface="Guardian Sans TT"/>
              </a:rPr>
              <a:t>Negotiating </a:t>
            </a:r>
            <a:r>
              <a:rPr lang="en-US" sz="2000" spc="-30" err="1">
                <a:latin typeface="Guardian Sans TT"/>
              </a:rPr>
              <a:t>licence</a:t>
            </a:r>
            <a:r>
              <a:rPr lang="en-US" sz="2000" spc="-30">
                <a:latin typeface="Guardian Sans TT"/>
              </a:rPr>
              <a:t> conditions through oppositions or objections and hearings </a:t>
            </a:r>
          </a:p>
          <a:p>
            <a:pPr marL="558800" lvl="1" indent="-342900">
              <a:buFont typeface="Courier New" panose="020B0604020202020204" pitchFamily="34" charset="0"/>
              <a:buChar char="o"/>
            </a:pPr>
            <a:r>
              <a:rPr lang="en-US" sz="2000" spc="-30">
                <a:latin typeface="Guardian Sans TT"/>
              </a:rPr>
              <a:t>Can lead to delays in application process, extra costs for applicants and the Council.</a:t>
            </a:r>
          </a:p>
          <a:p>
            <a:pPr marL="342900" indent="-342900">
              <a:buChar char="•"/>
            </a:pPr>
            <a:r>
              <a:rPr lang="en-US" sz="2200">
                <a:latin typeface="Guardian Sans TT"/>
              </a:rPr>
              <a:t>We have the option of a more tailored response with a local alcohol policy (LAP) - for greater consistency/transparency.</a:t>
            </a:r>
          </a:p>
          <a:p>
            <a:pPr marL="558800" lvl="1" indent="-342900">
              <a:buFont typeface="Courier New" panose="020B0604020202020204" pitchFamily="34" charset="0"/>
              <a:buChar char="o"/>
            </a:pPr>
            <a:r>
              <a:rPr lang="en-US" sz="2000" spc="-30" err="1">
                <a:latin typeface="Guardian Sans TT"/>
              </a:rPr>
              <a:t>Recognises</a:t>
            </a:r>
            <a:r>
              <a:rPr lang="en-US" sz="2000" spc="-30">
                <a:latin typeface="Guardian Sans TT"/>
              </a:rPr>
              <a:t> local environment and conditions.</a:t>
            </a:r>
          </a:p>
          <a:p>
            <a:pPr marL="558800" lvl="1" indent="-342900">
              <a:buFont typeface="Courier New" panose="020B0604020202020204" pitchFamily="34" charset="0"/>
              <a:buChar char="o"/>
            </a:pPr>
            <a:r>
              <a:rPr lang="en-US" sz="2000" spc="-30">
                <a:latin typeface="Guardian Sans TT"/>
              </a:rPr>
              <a:t>Consultation with Police, Health NZ, Inspectors, stakeholders, and the community.</a:t>
            </a:r>
          </a:p>
          <a:p>
            <a:pPr marL="558800" lvl="1" indent="-342900">
              <a:buFont typeface="Courier New" panose="020B0604020202020204" pitchFamily="34" charset="0"/>
              <a:buChar char="o"/>
            </a:pPr>
            <a:r>
              <a:rPr lang="en-US" sz="2000" spc="-30">
                <a:latin typeface="Guardian Sans TT"/>
              </a:rPr>
              <a:t>Most councils have taken this step – regionally and across metro councils.</a:t>
            </a:r>
          </a:p>
          <a:p>
            <a:pPr marL="558800" lvl="1" indent="-342900">
              <a:buFont typeface="Courier New" panose="020B0604020202020204" pitchFamily="34" charset="0"/>
              <a:buChar char="o"/>
            </a:pPr>
            <a:endParaRPr lang="en-US" spc="-30">
              <a:latin typeface="Guardian Sans TT"/>
            </a:endParaRPr>
          </a:p>
          <a:p>
            <a:pPr marL="558800" lvl="1" indent="-342900">
              <a:buFont typeface="Courier New" panose="020B0604020202020204" pitchFamily="34" charset="0"/>
              <a:buChar char="o"/>
            </a:pPr>
            <a:endParaRPr lang="en-US" spc="-30">
              <a:latin typeface="Guardian Sans TT" pitchFamily="2" charset="0"/>
            </a:endParaRPr>
          </a:p>
          <a:p>
            <a:pPr marL="558800" lvl="1" indent="-342900">
              <a:buFont typeface="Courier New" panose="020B0604020202020204" pitchFamily="34" charset="0"/>
              <a:buChar char="o"/>
            </a:pPr>
            <a:endParaRPr lang="en-US" spc="-30">
              <a:latin typeface="Guardian Sans TT" pitchFamily="2" charset="0"/>
            </a:endParaRPr>
          </a:p>
          <a:p>
            <a:pPr marL="558800" lvl="1" indent="-342900">
              <a:buFont typeface="Courier New" panose="020B0604020202020204" pitchFamily="34" charset="0"/>
              <a:buChar char="o"/>
            </a:pPr>
            <a:endParaRPr lang="en-US" spc="-30">
              <a:latin typeface="Guardian Sans TT" pitchFamily="2" charset="0"/>
            </a:endParaRPr>
          </a:p>
        </p:txBody>
      </p:sp>
    </p:spTree>
    <p:extLst>
      <p:ext uri="{BB962C8B-B14F-4D97-AF65-F5344CB8AC3E}">
        <p14:creationId xmlns:p14="http://schemas.microsoft.com/office/powerpoint/2010/main" val="30679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9A8C6-73F2-0DCF-0363-BA0B447DCA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0DCC91-F2D6-9E1A-ED97-95E70D194C94}"/>
              </a:ext>
            </a:extLst>
          </p:cNvPr>
          <p:cNvSpPr>
            <a:spLocks noGrp="1"/>
          </p:cNvSpPr>
          <p:nvPr>
            <p:ph type="body" sz="quarter" idx="13"/>
          </p:nvPr>
        </p:nvSpPr>
        <p:spPr/>
        <p:txBody>
          <a:bodyPr/>
          <a:lstStyle/>
          <a:p>
            <a:r>
              <a:rPr lang="en-NZ">
                <a:latin typeface="Guardian Egyptian TT"/>
              </a:rPr>
              <a:t>Where we are currently (status quo)</a:t>
            </a:r>
          </a:p>
        </p:txBody>
      </p:sp>
      <p:sp>
        <p:nvSpPr>
          <p:cNvPr id="3" name="Content Placeholder 3">
            <a:extLst>
              <a:ext uri="{FF2B5EF4-FFF2-40B4-BE49-F238E27FC236}">
                <a16:creationId xmlns:a16="http://schemas.microsoft.com/office/drawing/2014/main" id="{952B23C1-547F-A257-ACE0-1FF61986B119}"/>
              </a:ext>
            </a:extLst>
          </p:cNvPr>
          <p:cNvSpPr txBox="1">
            <a:spLocks/>
          </p:cNvSpPr>
          <p:nvPr/>
        </p:nvSpPr>
        <p:spPr>
          <a:xfrm>
            <a:off x="529590" y="1232608"/>
            <a:ext cx="10732769" cy="3731830"/>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100" kern="1200" spc="-30" baseline="0">
                <a:solidFill>
                  <a:schemeClr val="tx1"/>
                </a:solidFill>
                <a:latin typeface="Guardian Sans TT" pitchFamily="2" charset="0"/>
                <a:ea typeface="+mn-ea"/>
                <a:cs typeface="+mn-cs"/>
              </a:defRPr>
            </a:lvl1pPr>
            <a:lvl2pPr marL="216000" indent="-216000" algn="l" defTabSz="914400" rtl="0" eaLnBrk="1" latinLnBrk="0" hangingPunct="1">
              <a:lnSpc>
                <a:spcPct val="90000"/>
              </a:lnSpc>
              <a:spcBef>
                <a:spcPts val="600"/>
              </a:spcBef>
              <a:spcAft>
                <a:spcPts val="600"/>
              </a:spcAft>
              <a:buFont typeface="Arial" panose="020B0604020202020204" pitchFamily="34" charset="0"/>
              <a:buChar char="•"/>
              <a:defRPr sz="21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Font typeface="Arial" panose="020B0604020202020204" pitchFamily="34" charset="0"/>
              <a:buNone/>
              <a:defRPr sz="15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spc="-30">
                <a:latin typeface="Guardian Sans TT"/>
              </a:rPr>
              <a:t>Issues with workability for </a:t>
            </a:r>
            <a:r>
              <a:rPr lang="en-US" sz="2200" spc="-30" err="1">
                <a:latin typeface="Guardian Sans TT"/>
              </a:rPr>
              <a:t>licences</a:t>
            </a:r>
            <a:endParaRPr lang="en-US" sz="2200" spc="-30">
              <a:latin typeface="Guardian Sans TT"/>
            </a:endParaRPr>
          </a:p>
          <a:p>
            <a:pPr marL="558900" lvl="1" indent="-342900">
              <a:buFont typeface="Courier New" panose="02070309020205020404" pitchFamily="49" charset="0"/>
              <a:buChar char="o"/>
            </a:pPr>
            <a:r>
              <a:rPr lang="en-US" sz="2000" spc="-30">
                <a:latin typeface="Guardian Sans TT"/>
              </a:rPr>
              <a:t>Licensing categories or conditions do not accurately reflect risk e.g. all music venues licensed as taverns (high risk premise) </a:t>
            </a:r>
          </a:p>
          <a:p>
            <a:pPr marL="558900" lvl="1" indent="-342900">
              <a:buFont typeface="Courier New" panose="02070309020205020404" pitchFamily="49" charset="0"/>
              <a:buChar char="o"/>
            </a:pPr>
            <a:r>
              <a:rPr lang="en-US" sz="2000" spc="-30">
                <a:latin typeface="Guardian Sans TT"/>
              </a:rPr>
              <a:t>Barriers to hosting licensed events efficiently or effectively e.g. special </a:t>
            </a:r>
            <a:r>
              <a:rPr lang="en-US" sz="2000" spc="-30" err="1">
                <a:latin typeface="Guardian Sans TT"/>
              </a:rPr>
              <a:t>licence</a:t>
            </a:r>
            <a:r>
              <a:rPr lang="en-US" sz="2000" spc="-30">
                <a:latin typeface="Guardian Sans TT"/>
              </a:rPr>
              <a:t> definition of an event, closing times not consistent with connected premise, oppositions creating delays for set dates.</a:t>
            </a:r>
          </a:p>
          <a:p>
            <a:pPr marL="342900" indent="-342900">
              <a:buFont typeface="Arial" panose="020B0604020202020204" pitchFamily="34" charset="0"/>
              <a:buChar char="•"/>
            </a:pPr>
            <a:r>
              <a:rPr lang="en-US" sz="2200">
                <a:latin typeface="Guardian Sans TT"/>
              </a:rPr>
              <a:t>Consistent issues addressed by licensing, such as</a:t>
            </a:r>
          </a:p>
          <a:p>
            <a:pPr marL="558900" lvl="1" indent="-342900">
              <a:buFont typeface="Courier New" panose="02070309020205020404" pitchFamily="49" charset="0"/>
              <a:buChar char="o"/>
            </a:pPr>
            <a:r>
              <a:rPr lang="en-US" sz="2000">
                <a:latin typeface="Guardian Sans TT"/>
              </a:rPr>
              <a:t>Pre and side-loading and intoxication in the night-time economy</a:t>
            </a:r>
          </a:p>
          <a:p>
            <a:pPr marL="558900" lvl="1" indent="-342900">
              <a:buFont typeface="Courier New" panose="02070309020205020404" pitchFamily="49" charset="0"/>
              <a:buChar char="o"/>
            </a:pPr>
            <a:r>
              <a:rPr lang="en-US" sz="2000">
                <a:latin typeface="Guardian Sans TT"/>
              </a:rPr>
              <a:t>Crowding and disorder in late-night venues and surrounding public space</a:t>
            </a:r>
          </a:p>
          <a:p>
            <a:pPr marL="558900" lvl="1" indent="-342900">
              <a:buFont typeface="Courier New" panose="02070309020205020404" pitchFamily="49" charset="0"/>
              <a:buChar char="o"/>
            </a:pPr>
            <a:r>
              <a:rPr lang="en-US" sz="2000">
                <a:latin typeface="Guardian Sans TT"/>
              </a:rPr>
              <a:t>Vulnerability and deprivation in CBD and some suburbs – risk for greater alcohol harm.</a:t>
            </a:r>
          </a:p>
          <a:p>
            <a:pPr marL="558900" lvl="1" indent="-342900">
              <a:buFont typeface="Courier New" panose="02070309020205020404" pitchFamily="49" charset="0"/>
              <a:buChar char="o"/>
            </a:pPr>
            <a:endParaRPr lang="en-US" sz="2000" spc="-30">
              <a:latin typeface="Guardian Sans TT"/>
            </a:endParaRPr>
          </a:p>
          <a:p>
            <a:pPr marL="558900" lvl="1" indent="-342900">
              <a:buFont typeface="Courier New" panose="02070309020205020404" pitchFamily="49" charset="0"/>
              <a:buChar char="o"/>
            </a:pPr>
            <a:endParaRPr lang="en-US" sz="2000" spc="-30">
              <a:latin typeface="Guardian Sans TT"/>
            </a:endParaRPr>
          </a:p>
          <a:p>
            <a:pPr marL="558800" lvl="1" indent="-342900">
              <a:buFont typeface="Courier New" panose="020B0604020202020204" pitchFamily="34" charset="0"/>
              <a:buChar char="o"/>
            </a:pPr>
            <a:endParaRPr lang="en-US" spc="-30">
              <a:latin typeface="Guardian Sans TT" pitchFamily="2" charset="0"/>
            </a:endParaRPr>
          </a:p>
          <a:p>
            <a:pPr marL="558800" lvl="1" indent="-342900">
              <a:buFont typeface="Courier New" panose="020B0604020202020204" pitchFamily="34" charset="0"/>
              <a:buChar char="o"/>
            </a:pPr>
            <a:endParaRPr lang="en-US" spc="-30">
              <a:latin typeface="Guardian Sans TT" pitchFamily="2" charset="0"/>
            </a:endParaRPr>
          </a:p>
          <a:p>
            <a:pPr marL="558800" lvl="1" indent="-342900">
              <a:buFont typeface="Courier New" panose="020B0604020202020204" pitchFamily="34" charset="0"/>
              <a:buChar char="o"/>
            </a:pPr>
            <a:endParaRPr lang="en-US" spc="-30">
              <a:latin typeface="Guardian Sans TT" pitchFamily="2" charset="0"/>
            </a:endParaRPr>
          </a:p>
        </p:txBody>
      </p:sp>
    </p:spTree>
    <p:extLst>
      <p:ext uri="{BB962C8B-B14F-4D97-AF65-F5344CB8AC3E}">
        <p14:creationId xmlns:p14="http://schemas.microsoft.com/office/powerpoint/2010/main" val="256937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22A3-12DB-3F72-4CE1-A95B0A8974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69CE50-E692-F89F-36C8-AD942EE90839}"/>
              </a:ext>
            </a:extLst>
          </p:cNvPr>
          <p:cNvSpPr>
            <a:spLocks noGrp="1"/>
          </p:cNvSpPr>
          <p:nvPr>
            <p:ph type="body" sz="quarter" idx="13"/>
          </p:nvPr>
        </p:nvSpPr>
        <p:spPr/>
        <p:txBody>
          <a:bodyPr/>
          <a:lstStyle/>
          <a:p>
            <a:r>
              <a:rPr lang="en-NZ">
                <a:latin typeface="Guardian Egyptian TT"/>
              </a:rPr>
              <a:t>Why consider having a LAP</a:t>
            </a:r>
          </a:p>
        </p:txBody>
      </p:sp>
      <p:sp>
        <p:nvSpPr>
          <p:cNvPr id="4" name="Content Placeholder 3">
            <a:extLst>
              <a:ext uri="{FF2B5EF4-FFF2-40B4-BE49-F238E27FC236}">
                <a16:creationId xmlns:a16="http://schemas.microsoft.com/office/drawing/2014/main" id="{8E2E3BCC-60DF-A69C-FE24-0ACB3AD8DA38}"/>
              </a:ext>
            </a:extLst>
          </p:cNvPr>
          <p:cNvSpPr>
            <a:spLocks noGrp="1"/>
          </p:cNvSpPr>
          <p:nvPr>
            <p:ph idx="15"/>
          </p:nvPr>
        </p:nvSpPr>
        <p:spPr>
          <a:xfrm>
            <a:off x="399315" y="1376979"/>
            <a:ext cx="5581649" cy="3731830"/>
          </a:xfrm>
        </p:spPr>
        <p:txBody>
          <a:bodyPr vert="horz" lIns="91440" tIns="45720" rIns="91440" bIns="45720" rtlCol="0" anchor="t">
            <a:noAutofit/>
          </a:bodyPr>
          <a:lstStyle/>
          <a:p>
            <a:r>
              <a:rPr lang="en-US" b="1"/>
              <a:t>Benefits (primary)</a:t>
            </a:r>
          </a:p>
          <a:p>
            <a:pPr marL="342900" indent="-342900">
              <a:buFont typeface="Arial" panose="020B0604020202020204" pitchFamily="34" charset="0"/>
              <a:buChar char="•"/>
            </a:pPr>
            <a:r>
              <a:rPr lang="en-US">
                <a:latin typeface="+mn-lt"/>
              </a:rPr>
              <a:t>Greater transparency and certainty for licensing decisions (for applicants &amp; community).</a:t>
            </a:r>
          </a:p>
          <a:p>
            <a:pPr marL="342900" indent="-342900">
              <a:buFont typeface="Arial" panose="020B0604020202020204" pitchFamily="34" charset="0"/>
              <a:buChar char="•"/>
            </a:pPr>
            <a:r>
              <a:rPr lang="en-US">
                <a:latin typeface="+mn-lt"/>
              </a:rPr>
              <a:t>Licensing aligned with local needs and preferences (District Plan, evidence, and Police, Health, Inspectors, and community).</a:t>
            </a:r>
          </a:p>
          <a:p>
            <a:pPr marL="342900" indent="-342900">
              <a:buFont typeface="Arial" panose="020B0604020202020204" pitchFamily="34" charset="0"/>
              <a:buChar char="•"/>
            </a:pPr>
            <a:r>
              <a:rPr lang="en-US">
                <a:latin typeface="+mn-lt"/>
              </a:rPr>
              <a:t>Tailor licensing to meet its purpose (safe and responsible supply of alcohol, </a:t>
            </a:r>
            <a:r>
              <a:rPr lang="en-US" err="1">
                <a:latin typeface="+mn-lt"/>
              </a:rPr>
              <a:t>minimising</a:t>
            </a:r>
            <a:r>
              <a:rPr lang="en-US">
                <a:latin typeface="+mn-lt"/>
              </a:rPr>
              <a:t> alcohol-related harm).</a:t>
            </a:r>
          </a:p>
          <a:p>
            <a:pPr marL="342900" indent="-342900">
              <a:buFont typeface="Arial" panose="020B0604020202020204" pitchFamily="34" charset="0"/>
              <a:buChar char="•"/>
            </a:pPr>
            <a:r>
              <a:rPr lang="en-US">
                <a:latin typeface="Guardian Sans TT"/>
              </a:rPr>
              <a:t>Supports city safety initiatives and vulnerable communities.</a:t>
            </a:r>
            <a:endParaRPr lang="en-US"/>
          </a:p>
          <a:p>
            <a:pPr marL="342900" indent="-342900">
              <a:buFont typeface="Arial" panose="020B0604020202020204" pitchFamily="34" charset="0"/>
              <a:buChar char="•"/>
            </a:pPr>
            <a:endParaRPr lang="en-US"/>
          </a:p>
        </p:txBody>
      </p:sp>
      <p:sp>
        <p:nvSpPr>
          <p:cNvPr id="3" name="Content Placeholder 2">
            <a:extLst>
              <a:ext uri="{FF2B5EF4-FFF2-40B4-BE49-F238E27FC236}">
                <a16:creationId xmlns:a16="http://schemas.microsoft.com/office/drawing/2014/main" id="{14315D32-0A32-48C6-721A-A2BBA46EEAFE}"/>
              </a:ext>
            </a:extLst>
          </p:cNvPr>
          <p:cNvSpPr>
            <a:spLocks noGrp="1"/>
          </p:cNvSpPr>
          <p:nvPr>
            <p:ph idx="14"/>
          </p:nvPr>
        </p:nvSpPr>
        <p:spPr>
          <a:xfrm>
            <a:off x="6019800" y="1376979"/>
            <a:ext cx="5581650" cy="3731830"/>
          </a:xfrm>
        </p:spPr>
        <p:txBody>
          <a:bodyPr vert="horz" lIns="91440" tIns="45720" rIns="91440" bIns="45720" rtlCol="0" anchor="t">
            <a:noAutofit/>
          </a:bodyPr>
          <a:lstStyle/>
          <a:p>
            <a:pPr marL="0" lvl="1" indent="0">
              <a:buNone/>
            </a:pPr>
            <a:r>
              <a:rPr lang="en-NZ" b="1"/>
              <a:t>Co-benefits (secondary)</a:t>
            </a:r>
          </a:p>
          <a:p>
            <a:pPr marL="215900" lvl="1" indent="-215900"/>
            <a:r>
              <a:rPr lang="en-NZ"/>
              <a:t>Make the licensing process more time and cost-efficient (potentially fewer oppositions / objections and less time spent negotiating conditions).</a:t>
            </a:r>
          </a:p>
          <a:p>
            <a:pPr marL="215900" lvl="1" indent="-215900"/>
            <a:r>
              <a:rPr lang="en-NZ"/>
              <a:t>Make licensing more fit-for-purpose, risk-proportionate and reasonable, and address workability issues for licensees (making it easier to do business).</a:t>
            </a:r>
          </a:p>
          <a:p>
            <a:pPr lvl="1"/>
            <a:r>
              <a:rPr lang="en-NZ"/>
              <a:t>Have bespoke considerations for special licensing, to make it easier to host licensed events while maintaining safety (high priority for this triennium).</a:t>
            </a:r>
          </a:p>
        </p:txBody>
      </p:sp>
    </p:spTree>
    <p:extLst>
      <p:ext uri="{BB962C8B-B14F-4D97-AF65-F5344CB8AC3E}">
        <p14:creationId xmlns:p14="http://schemas.microsoft.com/office/powerpoint/2010/main" val="369745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0B7764-D3AB-3A8A-8012-8CBF5C13B085}"/>
              </a:ext>
            </a:extLst>
          </p:cNvPr>
          <p:cNvSpPr>
            <a:spLocks noGrp="1"/>
          </p:cNvSpPr>
          <p:nvPr>
            <p:ph type="body" sz="quarter" idx="13"/>
          </p:nvPr>
        </p:nvSpPr>
        <p:spPr/>
        <p:txBody>
          <a:bodyPr/>
          <a:lstStyle/>
          <a:p>
            <a:r>
              <a:rPr lang="en-NZ"/>
              <a:t>Scope of a local alcohol policy</a:t>
            </a:r>
          </a:p>
        </p:txBody>
      </p:sp>
      <p:sp>
        <p:nvSpPr>
          <p:cNvPr id="4" name="Content Placeholder 3">
            <a:extLst>
              <a:ext uri="{FF2B5EF4-FFF2-40B4-BE49-F238E27FC236}">
                <a16:creationId xmlns:a16="http://schemas.microsoft.com/office/drawing/2014/main" id="{E13A8EF6-E171-9B6E-9542-EA1F7873270C}"/>
              </a:ext>
            </a:extLst>
          </p:cNvPr>
          <p:cNvSpPr>
            <a:spLocks noGrp="1"/>
          </p:cNvSpPr>
          <p:nvPr>
            <p:ph idx="15"/>
          </p:nvPr>
        </p:nvSpPr>
        <p:spPr>
          <a:xfrm>
            <a:off x="517303" y="1372254"/>
            <a:ext cx="5652909" cy="3731830"/>
          </a:xfrm>
        </p:spPr>
        <p:txBody>
          <a:bodyPr/>
          <a:lstStyle/>
          <a:p>
            <a:pPr lvl="1"/>
            <a:r>
              <a:rPr lang="en-US"/>
              <a:t>Made under the Sale and Supply of Alcohol Act 2012 - must only be related to alcohol licensing.</a:t>
            </a:r>
          </a:p>
          <a:p>
            <a:pPr lvl="1"/>
            <a:r>
              <a:rPr lang="en-NZ"/>
              <a:t>Different areas can have different policies (city centre vs certain suburbs).</a:t>
            </a:r>
          </a:p>
          <a:p>
            <a:pPr lvl="1"/>
            <a:r>
              <a:rPr lang="en-NZ"/>
              <a:t>Policies can differ for specific types of licences/businesses (e.g. off-licences or bottle stores). </a:t>
            </a:r>
          </a:p>
          <a:p>
            <a:pPr lvl="1"/>
            <a:r>
              <a:rPr lang="en-NZ"/>
              <a:t>Must relate to the Act’s purpose: </a:t>
            </a:r>
            <a:r>
              <a:rPr lang="en-NZ" b="1"/>
              <a:t>have reasonable control over the sale and supply of alcohol, to minimise harm </a:t>
            </a:r>
            <a:r>
              <a:rPr lang="en-NZ"/>
              <a:t>(from excessive and inappropriate consumption of alcohol).</a:t>
            </a:r>
          </a:p>
          <a:p>
            <a:endParaRPr lang="en-NZ"/>
          </a:p>
        </p:txBody>
      </p:sp>
      <p:sp>
        <p:nvSpPr>
          <p:cNvPr id="3" name="Content Placeholder 2">
            <a:extLst>
              <a:ext uri="{FF2B5EF4-FFF2-40B4-BE49-F238E27FC236}">
                <a16:creationId xmlns:a16="http://schemas.microsoft.com/office/drawing/2014/main" id="{54CDCFCE-6EF2-012E-44B3-38F7042BAA01}"/>
              </a:ext>
            </a:extLst>
          </p:cNvPr>
          <p:cNvSpPr>
            <a:spLocks noGrp="1"/>
          </p:cNvSpPr>
          <p:nvPr>
            <p:ph idx="14"/>
          </p:nvPr>
        </p:nvSpPr>
        <p:spPr>
          <a:xfrm>
            <a:off x="6432605" y="1368095"/>
            <a:ext cx="5168845" cy="3731830"/>
          </a:xfrm>
        </p:spPr>
        <p:txBody>
          <a:bodyPr/>
          <a:lstStyle/>
          <a:p>
            <a:r>
              <a:rPr lang="en-US"/>
              <a:t>A LAP can have policies that:</a:t>
            </a:r>
          </a:p>
          <a:p>
            <a:pPr marL="342900" indent="-342900">
              <a:buFont typeface="Arial" panose="020B0604020202020204" pitchFamily="34" charset="0"/>
              <a:buChar char="•"/>
            </a:pPr>
            <a:r>
              <a:rPr lang="en-US"/>
              <a:t>Limit the number (density) of </a:t>
            </a:r>
            <a:r>
              <a:rPr lang="en-US" err="1"/>
              <a:t>licences</a:t>
            </a:r>
            <a:r>
              <a:rPr lang="en-US"/>
              <a:t> </a:t>
            </a:r>
          </a:p>
          <a:p>
            <a:pPr marL="342900" indent="-342900">
              <a:buFont typeface="Arial" panose="020B0604020202020204" pitchFamily="34" charset="0"/>
              <a:buChar char="•"/>
            </a:pPr>
            <a:r>
              <a:rPr lang="en-US"/>
              <a:t>Set maximum trading hours for </a:t>
            </a:r>
            <a:r>
              <a:rPr lang="en-US" err="1"/>
              <a:t>licences</a:t>
            </a:r>
            <a:r>
              <a:rPr lang="en-US"/>
              <a:t> </a:t>
            </a:r>
          </a:p>
          <a:p>
            <a:pPr marL="342900" indent="-342900">
              <a:buFont typeface="Arial" panose="020B0604020202020204" pitchFamily="34" charset="0"/>
              <a:buChar char="•"/>
            </a:pPr>
            <a:r>
              <a:rPr lang="en-US"/>
              <a:t>Limit the location of </a:t>
            </a:r>
            <a:r>
              <a:rPr lang="en-US" err="1"/>
              <a:t>licences</a:t>
            </a:r>
            <a:r>
              <a:rPr lang="en-US"/>
              <a:t> – from certain facilities or from each other</a:t>
            </a:r>
          </a:p>
          <a:p>
            <a:pPr marL="342900" indent="-342900">
              <a:buFont typeface="Arial" panose="020B0604020202020204" pitchFamily="34" charset="0"/>
              <a:buChar char="•"/>
            </a:pPr>
            <a:r>
              <a:rPr lang="en-US"/>
              <a:t>Set one-way door conditions for on-</a:t>
            </a:r>
            <a:r>
              <a:rPr lang="en-US" err="1"/>
              <a:t>licences</a:t>
            </a:r>
            <a:r>
              <a:rPr lang="en-US"/>
              <a:t> or club </a:t>
            </a:r>
            <a:r>
              <a:rPr lang="en-US" err="1"/>
              <a:t>licences</a:t>
            </a:r>
            <a:endParaRPr lang="en-US"/>
          </a:p>
          <a:p>
            <a:pPr marL="342900" indent="-342900">
              <a:buFont typeface="Arial" panose="020B0604020202020204" pitchFamily="34" charset="0"/>
              <a:buChar char="•"/>
            </a:pPr>
            <a:r>
              <a:rPr lang="en-NZ"/>
              <a:t>Set discretionary conditions for licences (on the sale of alcohol) such as limiting single unit sales.</a:t>
            </a:r>
          </a:p>
          <a:p>
            <a:pPr marL="342900" indent="-342900">
              <a:buFont typeface="Arial" panose="020B0604020202020204" pitchFamily="34" charset="0"/>
              <a:buChar char="•"/>
            </a:pPr>
            <a:endParaRPr lang="en-US"/>
          </a:p>
          <a:p>
            <a:pPr lvl="1"/>
            <a:endParaRPr lang="en-NZ"/>
          </a:p>
          <a:p>
            <a:pPr marL="0" lvl="1" indent="0">
              <a:buNone/>
            </a:pPr>
            <a:endParaRPr lang="en-NZ"/>
          </a:p>
        </p:txBody>
      </p:sp>
    </p:spTree>
    <p:extLst>
      <p:ext uri="{BB962C8B-B14F-4D97-AF65-F5344CB8AC3E}">
        <p14:creationId xmlns:p14="http://schemas.microsoft.com/office/powerpoint/2010/main" val="111142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0B7764-D3AB-3A8A-8012-8CBF5C13B085}"/>
              </a:ext>
            </a:extLst>
          </p:cNvPr>
          <p:cNvSpPr>
            <a:spLocks noGrp="1"/>
          </p:cNvSpPr>
          <p:nvPr>
            <p:ph type="body" sz="quarter" idx="13"/>
          </p:nvPr>
        </p:nvSpPr>
        <p:spPr/>
        <p:txBody>
          <a:bodyPr/>
          <a:lstStyle/>
          <a:p>
            <a:r>
              <a:rPr lang="en-NZ"/>
              <a:t>Other councils</a:t>
            </a:r>
          </a:p>
        </p:txBody>
      </p:sp>
      <p:sp>
        <p:nvSpPr>
          <p:cNvPr id="4" name="Content Placeholder 3">
            <a:extLst>
              <a:ext uri="{FF2B5EF4-FFF2-40B4-BE49-F238E27FC236}">
                <a16:creationId xmlns:a16="http://schemas.microsoft.com/office/drawing/2014/main" id="{E13A8EF6-E171-9B6E-9542-EA1F7873270C}"/>
              </a:ext>
            </a:extLst>
          </p:cNvPr>
          <p:cNvSpPr>
            <a:spLocks noGrp="1"/>
          </p:cNvSpPr>
          <p:nvPr>
            <p:ph idx="15"/>
          </p:nvPr>
        </p:nvSpPr>
        <p:spPr>
          <a:xfrm>
            <a:off x="517303" y="1430883"/>
            <a:ext cx="5378672" cy="3731830"/>
          </a:xfrm>
        </p:spPr>
        <p:txBody>
          <a:bodyPr/>
          <a:lstStyle/>
          <a:p>
            <a:r>
              <a:rPr lang="en-US"/>
              <a:t>Law changes in 2023 - legal appeals no longer allowed for LAPs. Many councils without LAPs started / restarted developing one.</a:t>
            </a:r>
          </a:p>
          <a:p>
            <a:pPr lvl="1"/>
            <a:r>
              <a:rPr lang="en-NZ"/>
              <a:t>40 of 67 councils have a LAP in force.</a:t>
            </a:r>
          </a:p>
          <a:p>
            <a:pPr lvl="1"/>
            <a:r>
              <a:rPr lang="en-NZ"/>
              <a:t>Of major metro councils, Auckland, Christchurch, Tauranga and Dunedin have adopted LAPs.</a:t>
            </a:r>
          </a:p>
          <a:p>
            <a:pPr lvl="1"/>
            <a:r>
              <a:rPr lang="en-NZ"/>
              <a:t>In the Wellington region, Hutt City, Porirua and the three Wairarapa District Councils have adopted LAPs.</a:t>
            </a:r>
          </a:p>
          <a:p>
            <a:pPr marL="342900" indent="-342900">
              <a:buFont typeface="Arial" panose="020B0604020202020204" pitchFamily="34" charset="0"/>
              <a:buChar char="•"/>
            </a:pPr>
            <a:endParaRPr lang="en-US"/>
          </a:p>
        </p:txBody>
      </p:sp>
      <p:sp>
        <p:nvSpPr>
          <p:cNvPr id="3" name="Content Placeholder 2">
            <a:extLst>
              <a:ext uri="{FF2B5EF4-FFF2-40B4-BE49-F238E27FC236}">
                <a16:creationId xmlns:a16="http://schemas.microsoft.com/office/drawing/2014/main" id="{54CDCFCE-6EF2-012E-44B3-38F7042BAA01}"/>
              </a:ext>
            </a:extLst>
          </p:cNvPr>
          <p:cNvSpPr>
            <a:spLocks noGrp="1"/>
          </p:cNvSpPr>
          <p:nvPr>
            <p:ph idx="14"/>
          </p:nvPr>
        </p:nvSpPr>
        <p:spPr>
          <a:xfrm>
            <a:off x="6096000" y="1430883"/>
            <a:ext cx="5505450" cy="3731830"/>
          </a:xfrm>
        </p:spPr>
        <p:txBody>
          <a:bodyPr/>
          <a:lstStyle/>
          <a:p>
            <a:pPr marL="0" lvl="1" indent="0">
              <a:buNone/>
            </a:pPr>
            <a:r>
              <a:rPr lang="en-NZ"/>
              <a:t>Policies included in other council LAPs</a:t>
            </a:r>
          </a:p>
          <a:p>
            <a:pPr lvl="1"/>
            <a:r>
              <a:rPr lang="en-NZ"/>
              <a:t>Larger metro councils (Auckland and Christchurch) tend to focus on off-licences – limits on new licences, reducing latest trading hours</a:t>
            </a:r>
          </a:p>
          <a:p>
            <a:pPr lvl="1"/>
            <a:r>
              <a:rPr lang="en-NZ"/>
              <a:t>Councils with more of a night-time economy tend to have later trading hours for CBD on-licences than in residential areas</a:t>
            </a:r>
          </a:p>
          <a:p>
            <a:pPr lvl="1"/>
            <a:r>
              <a:rPr lang="en-NZ"/>
              <a:t>Limits/freezes on new off-licences tend to be in higher deprivation areas.</a:t>
            </a:r>
          </a:p>
          <a:p>
            <a:pPr lvl="1"/>
            <a:endParaRPr lang="en-NZ"/>
          </a:p>
          <a:p>
            <a:pPr lvl="1"/>
            <a:endParaRPr lang="en-NZ"/>
          </a:p>
        </p:txBody>
      </p:sp>
    </p:spTree>
    <p:extLst>
      <p:ext uri="{BB962C8B-B14F-4D97-AF65-F5344CB8AC3E}">
        <p14:creationId xmlns:p14="http://schemas.microsoft.com/office/powerpoint/2010/main" val="3048565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6D4B35-FABB-B70E-6065-DEB651A6B280}"/>
              </a:ext>
            </a:extLst>
          </p:cNvPr>
          <p:cNvSpPr>
            <a:spLocks noGrp="1"/>
          </p:cNvSpPr>
          <p:nvPr>
            <p:ph type="body" sz="quarter" idx="13"/>
          </p:nvPr>
        </p:nvSpPr>
        <p:spPr>
          <a:xfrm>
            <a:off x="517303" y="513198"/>
            <a:ext cx="11084147" cy="680956"/>
          </a:xfrm>
        </p:spPr>
        <p:txBody>
          <a:bodyPr/>
          <a:lstStyle/>
          <a:p>
            <a:r>
              <a:rPr lang="en-NZ"/>
              <a:t>Process and next steps</a:t>
            </a:r>
          </a:p>
        </p:txBody>
      </p:sp>
      <p:sp>
        <p:nvSpPr>
          <p:cNvPr id="4" name="Text Placeholder 3">
            <a:extLst>
              <a:ext uri="{FF2B5EF4-FFF2-40B4-BE49-F238E27FC236}">
                <a16:creationId xmlns:a16="http://schemas.microsoft.com/office/drawing/2014/main" id="{DFBE690C-D33C-F495-A7BF-774B287866CF}"/>
              </a:ext>
            </a:extLst>
          </p:cNvPr>
          <p:cNvSpPr>
            <a:spLocks noGrp="1"/>
          </p:cNvSpPr>
          <p:nvPr>
            <p:ph type="body" sz="quarter" idx="15"/>
          </p:nvPr>
        </p:nvSpPr>
        <p:spPr>
          <a:xfrm>
            <a:off x="526282" y="3113275"/>
            <a:ext cx="2559818" cy="664797"/>
          </a:xfrm>
        </p:spPr>
        <p:txBody>
          <a:bodyPr/>
          <a:lstStyle/>
          <a:p>
            <a:r>
              <a:rPr lang="en-NZ" sz="2400"/>
              <a:t>Early engagement</a:t>
            </a:r>
          </a:p>
        </p:txBody>
      </p:sp>
      <p:sp>
        <p:nvSpPr>
          <p:cNvPr id="5" name="Text Placeholder 4">
            <a:extLst>
              <a:ext uri="{FF2B5EF4-FFF2-40B4-BE49-F238E27FC236}">
                <a16:creationId xmlns:a16="http://schemas.microsoft.com/office/drawing/2014/main" id="{75371FF5-423D-C2E7-0718-E79EB639DF12}"/>
              </a:ext>
            </a:extLst>
          </p:cNvPr>
          <p:cNvSpPr>
            <a:spLocks noGrp="1"/>
          </p:cNvSpPr>
          <p:nvPr>
            <p:ph type="body" sz="quarter" idx="16"/>
          </p:nvPr>
        </p:nvSpPr>
        <p:spPr>
          <a:xfrm>
            <a:off x="526282" y="4007809"/>
            <a:ext cx="2559818" cy="1834726"/>
          </a:xfrm>
        </p:spPr>
        <p:txBody>
          <a:bodyPr>
            <a:normAutofit fontScale="70000" lnSpcReduction="20000"/>
          </a:bodyPr>
          <a:lstStyle/>
          <a:p>
            <a:pPr marL="285750" indent="-285750">
              <a:buFont typeface="Arial" panose="020B0604020202020204" pitchFamily="34" charset="0"/>
              <a:buChar char="•"/>
            </a:pPr>
            <a:r>
              <a:rPr lang="en-US" sz="2000"/>
              <a:t>Contact key stakeholders.</a:t>
            </a:r>
          </a:p>
          <a:p>
            <a:pPr marL="285750" indent="-285750">
              <a:buFont typeface="Arial" panose="020B0604020202020204" pitchFamily="34" charset="0"/>
              <a:buChar char="•"/>
            </a:pPr>
            <a:r>
              <a:rPr lang="en-US" sz="2000"/>
              <a:t>Options for engagement with Council officers:</a:t>
            </a:r>
          </a:p>
          <a:p>
            <a:pPr marL="285750" indent="-285750">
              <a:buFont typeface="Arial" panose="020B0604020202020204" pitchFamily="34" charset="0"/>
              <a:buChar char="•"/>
            </a:pPr>
            <a:r>
              <a:rPr lang="en-US" sz="1800" spc="-20"/>
              <a:t>Stakeholder survey</a:t>
            </a:r>
          </a:p>
          <a:p>
            <a:pPr marL="285750" indent="-285750">
              <a:buFont typeface="Arial" panose="020B0604020202020204" pitchFamily="34" charset="0"/>
              <a:buChar char="•"/>
            </a:pPr>
            <a:r>
              <a:rPr lang="en-US" sz="1800" spc="-20"/>
              <a:t>Workshop</a:t>
            </a:r>
          </a:p>
          <a:p>
            <a:pPr marL="285750" indent="-285750">
              <a:buFont typeface="Arial" panose="020B0604020202020204" pitchFamily="34" charset="0"/>
              <a:buChar char="•"/>
            </a:pPr>
            <a:r>
              <a:rPr lang="en-US" sz="1800" spc="-20"/>
              <a:t>In-person or online meetings</a:t>
            </a:r>
          </a:p>
          <a:p>
            <a:pPr marL="285750" indent="-285750">
              <a:buFont typeface="Arial" panose="020B0604020202020204" pitchFamily="34" charset="0"/>
              <a:buChar char="•"/>
            </a:pPr>
            <a:r>
              <a:rPr lang="en-US" sz="1800" spc="-20"/>
              <a:t>Phone or email.</a:t>
            </a:r>
            <a:endParaRPr lang="en-NZ" sz="1800" spc="-20"/>
          </a:p>
        </p:txBody>
      </p:sp>
      <p:sp>
        <p:nvSpPr>
          <p:cNvPr id="7" name="Text Placeholder 6">
            <a:extLst>
              <a:ext uri="{FF2B5EF4-FFF2-40B4-BE49-F238E27FC236}">
                <a16:creationId xmlns:a16="http://schemas.microsoft.com/office/drawing/2014/main" id="{730ECC44-8086-02BA-467E-6021C353C157}"/>
              </a:ext>
            </a:extLst>
          </p:cNvPr>
          <p:cNvSpPr>
            <a:spLocks noGrp="1"/>
          </p:cNvSpPr>
          <p:nvPr>
            <p:ph type="body" sz="quarter" idx="18"/>
          </p:nvPr>
        </p:nvSpPr>
        <p:spPr>
          <a:xfrm>
            <a:off x="3311140" y="3113275"/>
            <a:ext cx="2559818" cy="664797"/>
          </a:xfrm>
        </p:spPr>
        <p:txBody>
          <a:bodyPr/>
          <a:lstStyle/>
          <a:p>
            <a:r>
              <a:rPr lang="en-NZ" sz="2400"/>
              <a:t>Decision to draft a LAP</a:t>
            </a:r>
          </a:p>
        </p:txBody>
      </p:sp>
      <p:sp>
        <p:nvSpPr>
          <p:cNvPr id="8" name="Text Placeholder 7">
            <a:extLst>
              <a:ext uri="{FF2B5EF4-FFF2-40B4-BE49-F238E27FC236}">
                <a16:creationId xmlns:a16="http://schemas.microsoft.com/office/drawing/2014/main" id="{64335FFE-8B09-38CB-84C9-AAAD5C20DE0F}"/>
              </a:ext>
            </a:extLst>
          </p:cNvPr>
          <p:cNvSpPr>
            <a:spLocks noGrp="1"/>
          </p:cNvSpPr>
          <p:nvPr>
            <p:ph type="body" sz="quarter" idx="19"/>
          </p:nvPr>
        </p:nvSpPr>
        <p:spPr>
          <a:xfrm>
            <a:off x="3319208" y="3951740"/>
            <a:ext cx="2559818" cy="1729902"/>
          </a:xfrm>
        </p:spPr>
        <p:txBody>
          <a:bodyPr>
            <a:normAutofit/>
          </a:bodyPr>
          <a:lstStyle/>
          <a:p>
            <a:pPr marL="285750" indent="-285750">
              <a:buFont typeface="Arial" panose="020B0604020202020204" pitchFamily="34" charset="0"/>
              <a:buChar char="•"/>
            </a:pPr>
            <a:r>
              <a:rPr lang="en-NZ" sz="1400"/>
              <a:t>Background paper with evidence, stakeholder views, issues and options. </a:t>
            </a:r>
          </a:p>
          <a:p>
            <a:pPr marL="285750" indent="-285750">
              <a:buFont typeface="Arial" panose="020B0604020202020204" pitchFamily="34" charset="0"/>
              <a:buChar char="•"/>
            </a:pPr>
            <a:r>
              <a:rPr lang="en-NZ" sz="1400"/>
              <a:t>The Council decides whether to draft a LAP and its scope/contents.</a:t>
            </a:r>
          </a:p>
        </p:txBody>
      </p:sp>
      <p:sp>
        <p:nvSpPr>
          <p:cNvPr id="10" name="Text Placeholder 9">
            <a:extLst>
              <a:ext uri="{FF2B5EF4-FFF2-40B4-BE49-F238E27FC236}">
                <a16:creationId xmlns:a16="http://schemas.microsoft.com/office/drawing/2014/main" id="{9B0B4C05-0133-9E23-67C6-279344947117}"/>
              </a:ext>
            </a:extLst>
          </p:cNvPr>
          <p:cNvSpPr>
            <a:spLocks noGrp="1"/>
          </p:cNvSpPr>
          <p:nvPr>
            <p:ph type="body" sz="quarter" idx="21"/>
          </p:nvPr>
        </p:nvSpPr>
        <p:spPr>
          <a:xfrm>
            <a:off x="6095998" y="3113275"/>
            <a:ext cx="2559818" cy="664797"/>
          </a:xfrm>
        </p:spPr>
        <p:txBody>
          <a:bodyPr/>
          <a:lstStyle/>
          <a:p>
            <a:r>
              <a:rPr lang="en-US" sz="2400"/>
              <a:t>C</a:t>
            </a:r>
            <a:r>
              <a:rPr lang="en-NZ" sz="2400" err="1"/>
              <a:t>onsultation</a:t>
            </a:r>
            <a:r>
              <a:rPr lang="en-NZ" sz="2400"/>
              <a:t> on draft LAP</a:t>
            </a:r>
          </a:p>
        </p:txBody>
      </p:sp>
      <p:sp>
        <p:nvSpPr>
          <p:cNvPr id="11" name="Text Placeholder 10">
            <a:extLst>
              <a:ext uri="{FF2B5EF4-FFF2-40B4-BE49-F238E27FC236}">
                <a16:creationId xmlns:a16="http://schemas.microsoft.com/office/drawing/2014/main" id="{CC310320-BBD5-23E0-07B4-4A97D89C4A94}"/>
              </a:ext>
            </a:extLst>
          </p:cNvPr>
          <p:cNvSpPr>
            <a:spLocks noGrp="1"/>
          </p:cNvSpPr>
          <p:nvPr>
            <p:ph type="body" sz="quarter" idx="22"/>
          </p:nvPr>
        </p:nvSpPr>
        <p:spPr>
          <a:xfrm>
            <a:off x="6059376" y="3928786"/>
            <a:ext cx="2559818" cy="1729902"/>
          </a:xfrm>
        </p:spPr>
        <p:txBody>
          <a:bodyPr>
            <a:normAutofit/>
          </a:bodyPr>
          <a:lstStyle/>
          <a:p>
            <a:pPr marL="285750" indent="-285750">
              <a:buFont typeface="Arial" panose="020B0604020202020204" pitchFamily="34" charset="0"/>
              <a:buChar char="•"/>
            </a:pPr>
            <a:r>
              <a:rPr lang="en-NZ" sz="1400"/>
              <a:t>Consultation with statutory stakeholders (Police, Health, Inspectors) </a:t>
            </a:r>
          </a:p>
          <a:p>
            <a:pPr marL="285750" indent="-285750">
              <a:buFont typeface="Arial" panose="020B0604020202020204" pitchFamily="34" charset="0"/>
              <a:buChar char="•"/>
            </a:pPr>
            <a:r>
              <a:rPr lang="en-NZ" sz="1400"/>
              <a:t>Public consultation on draft LAP (Special Consultative Procedure).</a:t>
            </a:r>
          </a:p>
        </p:txBody>
      </p:sp>
      <p:sp>
        <p:nvSpPr>
          <p:cNvPr id="13" name="Text Placeholder 12">
            <a:extLst>
              <a:ext uri="{FF2B5EF4-FFF2-40B4-BE49-F238E27FC236}">
                <a16:creationId xmlns:a16="http://schemas.microsoft.com/office/drawing/2014/main" id="{C52DB532-75BE-DE98-608A-8556BF930547}"/>
              </a:ext>
            </a:extLst>
          </p:cNvPr>
          <p:cNvSpPr>
            <a:spLocks noGrp="1"/>
          </p:cNvSpPr>
          <p:nvPr>
            <p:ph type="body" sz="quarter" idx="24"/>
          </p:nvPr>
        </p:nvSpPr>
        <p:spPr>
          <a:xfrm>
            <a:off x="8880856" y="3113275"/>
            <a:ext cx="2559818" cy="664797"/>
          </a:xfrm>
        </p:spPr>
        <p:txBody>
          <a:bodyPr/>
          <a:lstStyle/>
          <a:p>
            <a:r>
              <a:rPr lang="en-US" sz="2400"/>
              <a:t>I</a:t>
            </a:r>
            <a:r>
              <a:rPr lang="en-NZ" sz="2400" err="1"/>
              <a:t>mplementation</a:t>
            </a:r>
            <a:r>
              <a:rPr lang="en-NZ" sz="2400"/>
              <a:t> and review</a:t>
            </a:r>
          </a:p>
        </p:txBody>
      </p:sp>
      <p:sp>
        <p:nvSpPr>
          <p:cNvPr id="14" name="Text Placeholder 13">
            <a:extLst>
              <a:ext uri="{FF2B5EF4-FFF2-40B4-BE49-F238E27FC236}">
                <a16:creationId xmlns:a16="http://schemas.microsoft.com/office/drawing/2014/main" id="{ED70FE65-9DAE-EA6D-E6A6-66BF3C0768A9}"/>
              </a:ext>
            </a:extLst>
          </p:cNvPr>
          <p:cNvSpPr>
            <a:spLocks noGrp="1"/>
          </p:cNvSpPr>
          <p:nvPr>
            <p:ph type="body" sz="quarter" idx="25"/>
          </p:nvPr>
        </p:nvSpPr>
        <p:spPr>
          <a:xfrm>
            <a:off x="8880856" y="3922861"/>
            <a:ext cx="2559818" cy="1729902"/>
          </a:xfrm>
        </p:spPr>
        <p:txBody>
          <a:bodyPr>
            <a:noAutofit/>
          </a:bodyPr>
          <a:lstStyle/>
          <a:p>
            <a:pPr marL="285750" indent="-285750">
              <a:buFont typeface="Arial" panose="020B0604020202020204" pitchFamily="34" charset="0"/>
              <a:buChar char="•"/>
            </a:pPr>
            <a:r>
              <a:rPr lang="en-NZ" sz="1400"/>
              <a:t>Adopt final policy and support implementation </a:t>
            </a:r>
          </a:p>
          <a:p>
            <a:pPr marL="285750" indent="-285750">
              <a:buFont typeface="Arial" panose="020B0604020202020204" pitchFamily="34" charset="0"/>
              <a:buChar char="•"/>
            </a:pPr>
            <a:r>
              <a:rPr lang="en-NZ" sz="1200"/>
              <a:t>Potential provisions on hours or one-way door conditions – 90 days from adoption date. </a:t>
            </a:r>
          </a:p>
          <a:p>
            <a:pPr marL="285750" indent="-285750">
              <a:buFont typeface="Arial" panose="020B0604020202020204" pitchFamily="34" charset="0"/>
              <a:buChar char="•"/>
            </a:pPr>
            <a:r>
              <a:rPr lang="en-NZ" sz="1400"/>
              <a:t>Evaluate policy to support review (6-yearly).</a:t>
            </a:r>
          </a:p>
        </p:txBody>
      </p:sp>
      <p:pic>
        <p:nvPicPr>
          <p:cNvPr id="6" name="Picture Placeholder 5">
            <a:extLst>
              <a:ext uri="{FF2B5EF4-FFF2-40B4-BE49-F238E27FC236}">
                <a16:creationId xmlns:a16="http://schemas.microsoft.com/office/drawing/2014/main" id="{6F089578-3FF4-9030-8D23-6ABAFA2CF07C}"/>
              </a:ext>
            </a:extLst>
          </p:cNvPr>
          <p:cNvPicPr>
            <a:picLocks noGrp="1" noChangeAspect="1"/>
          </p:cNvPicPr>
          <p:nvPr>
            <p:ph type="pic" sz="quarter" idx="26"/>
          </p:nvPr>
        </p:nvPicPr>
        <p:blipFill>
          <a:blip r:embed="rId3">
            <a:extLst>
              <a:ext uri="{28A0092B-C50C-407E-A947-70E740481C1C}">
                <a14:useLocalDpi xmlns:a14="http://schemas.microsoft.com/office/drawing/2010/main" val="0"/>
              </a:ext>
            </a:extLst>
          </a:blip>
          <a:srcRect/>
          <a:stretch>
            <a:fillRect/>
          </a:stretch>
        </p:blipFill>
        <p:spPr>
          <a:xfrm>
            <a:off x="590550" y="1565986"/>
            <a:ext cx="1390651" cy="1390651"/>
          </a:xfrm>
          <a:prstGeom prst="ellipse">
            <a:avLst/>
          </a:prstGeom>
        </p:spPr>
      </p:pic>
      <p:pic>
        <p:nvPicPr>
          <p:cNvPr id="12" name="Picture Placeholder 11">
            <a:extLst>
              <a:ext uri="{FF2B5EF4-FFF2-40B4-BE49-F238E27FC236}">
                <a16:creationId xmlns:a16="http://schemas.microsoft.com/office/drawing/2014/main" id="{DC5A1103-DFD0-4345-DC54-E48C710D4C43}"/>
              </a:ext>
            </a:extLst>
          </p:cNvPr>
          <p:cNvPicPr>
            <a:picLocks noGrp="1" noChangeAspect="1"/>
          </p:cNvPicPr>
          <p:nvPr>
            <p:ph type="pic" sz="quarter" idx="27"/>
          </p:nvPr>
        </p:nvPicPr>
        <p:blipFill>
          <a:blip r:embed="rId4">
            <a:extLst>
              <a:ext uri="{28A0092B-C50C-407E-A947-70E740481C1C}">
                <a14:useLocalDpi xmlns:a14="http://schemas.microsoft.com/office/drawing/2010/main" val="0"/>
              </a:ext>
            </a:extLst>
          </a:blip>
          <a:srcRect t="125" b="125"/>
          <a:stretch/>
        </p:blipFill>
        <p:spPr>
          <a:xfrm>
            <a:off x="3510160" y="1565984"/>
            <a:ext cx="1390651" cy="1390651"/>
          </a:xfrm>
          <a:prstGeom prst="ellipse">
            <a:avLst/>
          </a:prstGeom>
        </p:spPr>
      </p:pic>
      <p:pic>
        <p:nvPicPr>
          <p:cNvPr id="16" name="Picture Placeholder 15">
            <a:extLst>
              <a:ext uri="{FF2B5EF4-FFF2-40B4-BE49-F238E27FC236}">
                <a16:creationId xmlns:a16="http://schemas.microsoft.com/office/drawing/2014/main" id="{B8DADFA4-3BD6-ED70-B33E-D005D05D5CBE}"/>
              </a:ext>
            </a:extLst>
          </p:cNvPr>
          <p:cNvPicPr>
            <a:picLocks noGrp="1" noChangeAspect="1"/>
          </p:cNvPicPr>
          <p:nvPr>
            <p:ph type="pic" sz="quarter" idx="28"/>
          </p:nvPr>
        </p:nvPicPr>
        <p:blipFill>
          <a:blip r:embed="rId5">
            <a:extLst>
              <a:ext uri="{28A0092B-C50C-407E-A947-70E740481C1C}">
                <a14:useLocalDpi xmlns:a14="http://schemas.microsoft.com/office/drawing/2010/main" val="0"/>
              </a:ext>
            </a:extLst>
          </a:blip>
          <a:srcRect l="125" r="125"/>
          <a:stretch>
            <a:fillRect/>
          </a:stretch>
        </p:blipFill>
        <p:spPr>
          <a:xfrm>
            <a:off x="6227641" y="1565983"/>
            <a:ext cx="1390651" cy="1390651"/>
          </a:xfrm>
          <a:prstGeom prst="ellipse">
            <a:avLst/>
          </a:prstGeom>
        </p:spPr>
      </p:pic>
      <p:pic>
        <p:nvPicPr>
          <p:cNvPr id="18" name="Picture Placeholder 17">
            <a:extLst>
              <a:ext uri="{FF2B5EF4-FFF2-40B4-BE49-F238E27FC236}">
                <a16:creationId xmlns:a16="http://schemas.microsoft.com/office/drawing/2014/main" id="{C867827D-5253-0B21-1954-9E45D1C55791}"/>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a:stretch/>
        </p:blipFill>
        <p:spPr>
          <a:xfrm>
            <a:off x="8945122" y="1565983"/>
            <a:ext cx="1390651" cy="1390651"/>
          </a:xfrm>
          <a:prstGeom prst="ellipse">
            <a:avLst/>
          </a:prstGeom>
        </p:spPr>
      </p:pic>
      <p:sp>
        <p:nvSpPr>
          <p:cNvPr id="3" name="Arrow: Right 2">
            <a:extLst>
              <a:ext uri="{FF2B5EF4-FFF2-40B4-BE49-F238E27FC236}">
                <a16:creationId xmlns:a16="http://schemas.microsoft.com/office/drawing/2014/main" id="{A03321A4-D48D-12DB-10BE-7C47A518C84E}"/>
              </a:ext>
            </a:extLst>
          </p:cNvPr>
          <p:cNvSpPr/>
          <p:nvPr/>
        </p:nvSpPr>
        <p:spPr>
          <a:xfrm flipH="1">
            <a:off x="2071510" y="1830016"/>
            <a:ext cx="674170" cy="778927"/>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499042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ADDEC51F-759D-6012-0C43-A643DF5F4FA0}"/>
              </a:ext>
            </a:extLst>
          </p:cNvPr>
          <p:cNvSpPr>
            <a:spLocks noGrp="1"/>
          </p:cNvSpPr>
          <p:nvPr>
            <p:ph type="subTitle" idx="1"/>
          </p:nvPr>
        </p:nvSpPr>
        <p:spPr>
          <a:xfrm>
            <a:off x="523104" y="1502427"/>
            <a:ext cx="10857199" cy="4584482"/>
          </a:xfrm>
        </p:spPr>
        <p:txBody>
          <a:bodyPr>
            <a:normAutofit/>
          </a:bodyPr>
          <a:lstStyle/>
          <a:p>
            <a:pPr>
              <a:spcAft>
                <a:spcPts val="600"/>
              </a:spcAft>
            </a:pPr>
            <a:r>
              <a:rPr lang="en-US" b="1"/>
              <a:t>Triennium Plan (2026)</a:t>
            </a:r>
          </a:p>
          <a:p>
            <a:pPr marL="342900" indent="-342900">
              <a:spcAft>
                <a:spcPts val="600"/>
              </a:spcAft>
              <a:buFont typeface="Arial" panose="020B0604020202020204" pitchFamily="34" charset="0"/>
              <a:buChar char="•"/>
            </a:pPr>
            <a:r>
              <a:rPr lang="en-US" sz="2000"/>
              <a:t>68. Continue to deliver and develop the City Safety Plan and consider options to extend it into suburbs starting with Newtown.</a:t>
            </a:r>
          </a:p>
          <a:p>
            <a:pPr marL="342900" indent="-342900">
              <a:spcAft>
                <a:spcPts val="600"/>
              </a:spcAft>
              <a:buFont typeface="Arial" panose="020B0604020202020204" pitchFamily="34" charset="0"/>
              <a:buChar char="•"/>
            </a:pPr>
            <a:r>
              <a:rPr lang="en-US" sz="2000"/>
              <a:t>71.   Require WCC policy to </a:t>
            </a:r>
            <a:r>
              <a:rPr lang="en-US" sz="2000" err="1"/>
              <a:t>recognise</a:t>
            </a:r>
            <a:r>
              <a:rPr lang="en-US" sz="2000"/>
              <a:t> city safety has both social and economic benefits.</a:t>
            </a:r>
            <a:endParaRPr lang="en-US" b="1"/>
          </a:p>
          <a:p>
            <a:pPr>
              <a:spcAft>
                <a:spcPts val="600"/>
              </a:spcAft>
            </a:pPr>
            <a:r>
              <a:rPr lang="en-US" b="1"/>
              <a:t>City Safety and Wellbeing Plan  (2025)</a:t>
            </a:r>
          </a:p>
          <a:p>
            <a:pPr marL="342900" indent="-342900">
              <a:spcAft>
                <a:spcPts val="600"/>
              </a:spcAft>
              <a:buFont typeface="Arial" panose="020B0604020202020204" pitchFamily="34" charset="0"/>
              <a:buChar char="•"/>
            </a:pPr>
            <a:r>
              <a:rPr lang="en-US" sz="2000"/>
              <a:t>Drugs and </a:t>
            </a:r>
            <a:r>
              <a:rPr lang="en-US" sz="2000" b="1"/>
              <a:t>alcohol/drunk people </a:t>
            </a:r>
            <a:r>
              <a:rPr lang="en-US" sz="2000"/>
              <a:t>- contributing to public perceptions of unsafety in the central city.</a:t>
            </a:r>
          </a:p>
          <a:p>
            <a:pPr marL="342900" indent="-342900">
              <a:spcAft>
                <a:spcPts val="600"/>
              </a:spcAft>
              <a:buFont typeface="Arial" panose="020B0604020202020204" pitchFamily="34" charset="0"/>
              <a:buChar char="•"/>
            </a:pPr>
            <a:r>
              <a:rPr lang="en-US" sz="2000"/>
              <a:t>Pillar 5 of the City Safety and Wellbeing Plan – In the 2025-28 Triennium </a:t>
            </a:r>
            <a:r>
              <a:rPr lang="en-US" sz="2000" err="1"/>
              <a:t>councillors</a:t>
            </a:r>
            <a:r>
              <a:rPr lang="en-US" sz="2000"/>
              <a:t> can choose to undertake a LAP.</a:t>
            </a:r>
          </a:p>
          <a:p>
            <a:pPr>
              <a:spcAft>
                <a:spcPts val="600"/>
              </a:spcAft>
            </a:pPr>
            <a:r>
              <a:rPr lang="en-US" b="1"/>
              <a:t>District Plan (2025)</a:t>
            </a:r>
          </a:p>
          <a:p>
            <a:pPr marL="342900" indent="-342900">
              <a:spcAft>
                <a:spcPts val="600"/>
              </a:spcAft>
              <a:buFont typeface="Arial" panose="020B0604020202020204" pitchFamily="34" charset="0"/>
              <a:buChar char="•"/>
            </a:pPr>
            <a:r>
              <a:rPr lang="en-US" sz="2000"/>
              <a:t>Objectives for well-functioning urban/suburban </a:t>
            </a:r>
            <a:r>
              <a:rPr lang="en-US" sz="2000" err="1"/>
              <a:t>centres</a:t>
            </a:r>
            <a:r>
              <a:rPr lang="en-US" sz="2000"/>
              <a:t> and economic vitality.</a:t>
            </a:r>
          </a:p>
          <a:p>
            <a:pPr marL="342900" indent="-342900">
              <a:spcAft>
                <a:spcPts val="600"/>
              </a:spcAft>
              <a:buFont typeface="Arial" panose="020B0604020202020204" pitchFamily="34" charset="0"/>
              <a:buChar char="•"/>
            </a:pPr>
            <a:endParaRPr lang="en-US" sz="2000"/>
          </a:p>
        </p:txBody>
      </p:sp>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523105" y="691453"/>
            <a:ext cx="8476962" cy="680956"/>
          </a:xfrm>
        </p:spPr>
        <p:txBody>
          <a:bodyPr/>
          <a:lstStyle/>
          <a:p>
            <a:r>
              <a:rPr lang="en-US" sz="4500" b="1"/>
              <a:t>Strategic Alignment</a:t>
            </a:r>
          </a:p>
        </p:txBody>
      </p:sp>
    </p:spTree>
    <p:extLst>
      <p:ext uri="{BB962C8B-B14F-4D97-AF65-F5344CB8AC3E}">
        <p14:creationId xmlns:p14="http://schemas.microsoft.com/office/powerpoint/2010/main" val="4193516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1026728" y="1226326"/>
            <a:ext cx="6249170" cy="2377574"/>
          </a:xfrm>
        </p:spPr>
        <p:txBody>
          <a:bodyPr/>
          <a:lstStyle/>
          <a:p>
            <a:r>
              <a:rPr lang="en-US"/>
              <a:t>Background to licensing in Wellington</a:t>
            </a:r>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
        <p:nvSpPr>
          <p:cNvPr id="4" name="Subtitle 3">
            <a:extLst>
              <a:ext uri="{FF2B5EF4-FFF2-40B4-BE49-F238E27FC236}">
                <a16:creationId xmlns:a16="http://schemas.microsoft.com/office/drawing/2014/main" id="{FC886CF9-EDA9-880F-FD07-313D5F11C77D}"/>
              </a:ext>
            </a:extLst>
          </p:cNvPr>
          <p:cNvSpPr txBox="1">
            <a:spLocks/>
          </p:cNvSpPr>
          <p:nvPr/>
        </p:nvSpPr>
        <p:spPr>
          <a:xfrm>
            <a:off x="1026728" y="3784284"/>
            <a:ext cx="5297872" cy="20831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Tend to be concentrated in CBD</a:t>
            </a:r>
          </a:p>
          <a:p>
            <a:r>
              <a:rPr lang="en-US" sz="2200"/>
              <a:t>Number of </a:t>
            </a:r>
            <a:r>
              <a:rPr lang="en-US" sz="2200" err="1"/>
              <a:t>licences</a:t>
            </a:r>
            <a:r>
              <a:rPr lang="en-US" sz="2200"/>
              <a:t> consistent in past years</a:t>
            </a:r>
          </a:p>
          <a:p>
            <a:r>
              <a:rPr lang="en-NZ" sz="2200"/>
              <a:t>Hospitality industry growth since 2000, steady since 2020.</a:t>
            </a:r>
          </a:p>
        </p:txBody>
      </p:sp>
    </p:spTree>
    <p:extLst>
      <p:ext uri="{BB962C8B-B14F-4D97-AF65-F5344CB8AC3E}">
        <p14:creationId xmlns:p14="http://schemas.microsoft.com/office/powerpoint/2010/main" val="319465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537025-7710-6591-4430-6373C47E5C9D}"/>
              </a:ext>
            </a:extLst>
          </p:cNvPr>
          <p:cNvSpPr>
            <a:spLocks noGrp="1"/>
          </p:cNvSpPr>
          <p:nvPr>
            <p:ph type="body" sz="quarter" idx="13"/>
          </p:nvPr>
        </p:nvSpPr>
        <p:spPr>
          <a:xfrm>
            <a:off x="569608" y="335398"/>
            <a:ext cx="5378672" cy="1269578"/>
          </a:xfrm>
        </p:spPr>
        <p:txBody>
          <a:bodyPr wrap="square" anchor="t">
            <a:normAutofit/>
          </a:bodyPr>
          <a:lstStyle/>
          <a:p>
            <a:pPr>
              <a:spcAft>
                <a:spcPts val="600"/>
              </a:spcAft>
            </a:pPr>
            <a:r>
              <a:rPr lang="en-NZ"/>
              <a:t>Licensing in Wellington</a:t>
            </a:r>
          </a:p>
        </p:txBody>
      </p:sp>
      <p:sp>
        <p:nvSpPr>
          <p:cNvPr id="3" name="Content Placeholder 2">
            <a:extLst>
              <a:ext uri="{FF2B5EF4-FFF2-40B4-BE49-F238E27FC236}">
                <a16:creationId xmlns:a16="http://schemas.microsoft.com/office/drawing/2014/main" id="{0BA55FCE-A010-1DC7-F5A6-1099668EEBC7}"/>
              </a:ext>
            </a:extLst>
          </p:cNvPr>
          <p:cNvSpPr>
            <a:spLocks noGrp="1"/>
          </p:cNvSpPr>
          <p:nvPr>
            <p:ph idx="15"/>
          </p:nvPr>
        </p:nvSpPr>
        <p:spPr>
          <a:xfrm>
            <a:off x="383788" y="1925787"/>
            <a:ext cx="5445512" cy="4228433"/>
          </a:xfrm>
        </p:spPr>
        <p:txBody>
          <a:bodyPr>
            <a:normAutofit fontScale="85000" lnSpcReduction="10000"/>
          </a:bodyPr>
          <a:lstStyle/>
          <a:p>
            <a:r>
              <a:rPr lang="en-US"/>
              <a:t>As of November 2024, there are </a:t>
            </a:r>
            <a:r>
              <a:rPr lang="en-US" b="1"/>
              <a:t>704 alcohol </a:t>
            </a:r>
            <a:r>
              <a:rPr lang="en-US" b="1" err="1"/>
              <a:t>licences</a:t>
            </a:r>
            <a:r>
              <a:rPr lang="en-US" b="1"/>
              <a:t> </a:t>
            </a:r>
            <a:r>
              <a:rPr lang="en-US"/>
              <a:t>in total.</a:t>
            </a:r>
          </a:p>
          <a:p>
            <a:pPr marL="342900" indent="-342900">
              <a:buFont typeface="Arial" panose="020B0604020202020204" pitchFamily="34" charset="0"/>
              <a:buChar char="•"/>
            </a:pPr>
            <a:r>
              <a:rPr lang="en-US"/>
              <a:t>542 on-</a:t>
            </a:r>
            <a:r>
              <a:rPr lang="en-US" err="1"/>
              <a:t>licences</a:t>
            </a:r>
            <a:r>
              <a:rPr lang="en-US"/>
              <a:t> (alcohol is consumed on-site)</a:t>
            </a:r>
          </a:p>
          <a:p>
            <a:pPr marL="558900" lvl="1" indent="-342900"/>
            <a:r>
              <a:rPr lang="en-US" sz="1800"/>
              <a:t>262 restaurants</a:t>
            </a:r>
          </a:p>
          <a:p>
            <a:pPr marL="558900" lvl="1" indent="-342900"/>
            <a:r>
              <a:rPr lang="en-US" sz="1800"/>
              <a:t>157 taverns (pubs or bars)</a:t>
            </a:r>
          </a:p>
          <a:p>
            <a:pPr marL="342900" indent="-342900">
              <a:buFont typeface="Arial" panose="020B0604020202020204" pitchFamily="34" charset="0"/>
              <a:buChar char="•"/>
            </a:pPr>
            <a:r>
              <a:rPr lang="en-US"/>
              <a:t>110 </a:t>
            </a:r>
            <a:r>
              <a:rPr lang="en-US" err="1"/>
              <a:t>off-licences</a:t>
            </a:r>
            <a:r>
              <a:rPr lang="en-US"/>
              <a:t> (alcohol is purchased to take away)</a:t>
            </a:r>
          </a:p>
          <a:p>
            <a:pPr marL="558900" lvl="1" indent="-342900"/>
            <a:r>
              <a:rPr lang="en-US" sz="1800"/>
              <a:t>30 bottle stores</a:t>
            </a:r>
          </a:p>
          <a:p>
            <a:pPr marL="558900" lvl="1" indent="-342900"/>
            <a:r>
              <a:rPr lang="en-US" sz="1800"/>
              <a:t>23 grocery stores</a:t>
            </a:r>
          </a:p>
          <a:p>
            <a:pPr marL="558900" lvl="1" indent="-342900"/>
            <a:r>
              <a:rPr lang="en-US" sz="1800"/>
              <a:t>20 supermarkets</a:t>
            </a:r>
          </a:p>
          <a:p>
            <a:pPr marL="342900" indent="-342900">
              <a:buFont typeface="Arial" panose="020B0604020202020204" pitchFamily="34" charset="0"/>
              <a:buChar char="•"/>
            </a:pPr>
            <a:r>
              <a:rPr lang="en-US"/>
              <a:t>52 club </a:t>
            </a:r>
            <a:r>
              <a:rPr lang="en-US" err="1"/>
              <a:t>licences</a:t>
            </a:r>
            <a:r>
              <a:rPr lang="en-US"/>
              <a:t> (sports clubs, social clubs)</a:t>
            </a:r>
          </a:p>
          <a:p>
            <a:pPr marL="342900" indent="-342900">
              <a:buFont typeface="Arial" panose="020B0604020202020204" pitchFamily="34" charset="0"/>
              <a:buChar char="•"/>
            </a:pPr>
            <a:r>
              <a:rPr lang="en-US" sz="2000"/>
              <a:t>Number of premise </a:t>
            </a:r>
            <a:r>
              <a:rPr lang="en-US" sz="2000" err="1"/>
              <a:t>licences</a:t>
            </a:r>
            <a:r>
              <a:rPr lang="en-US" sz="2000"/>
              <a:t> over the past 5 financial years have been relatively stable across all categories.</a:t>
            </a:r>
          </a:p>
          <a:p>
            <a:pPr marL="342900" indent="-342900">
              <a:buFont typeface="Arial" panose="020B0604020202020204" pitchFamily="34" charset="0"/>
              <a:buChar char="•"/>
            </a:pPr>
            <a:endParaRPr lang="en-US"/>
          </a:p>
        </p:txBody>
      </p:sp>
      <p:pic>
        <p:nvPicPr>
          <p:cNvPr id="6" name="Picture Placeholder 5">
            <a:extLst>
              <a:ext uri="{FF2B5EF4-FFF2-40B4-BE49-F238E27FC236}">
                <a16:creationId xmlns:a16="http://schemas.microsoft.com/office/drawing/2014/main" id="{7977130E-06ED-4CF2-811C-20F813B66E0C}"/>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14975" b="14975"/>
          <a:stretch/>
        </p:blipFill>
        <p:spPr>
          <a:xfrm>
            <a:off x="6096000" y="0"/>
            <a:ext cx="6095999" cy="6035675"/>
          </a:xfrm>
          <a:prstGeom prst="rect">
            <a:avLst/>
          </a:prstGeom>
          <a:noFill/>
        </p:spPr>
      </p:pic>
    </p:spTree>
    <p:extLst>
      <p:ext uri="{BB962C8B-B14F-4D97-AF65-F5344CB8AC3E}">
        <p14:creationId xmlns:p14="http://schemas.microsoft.com/office/powerpoint/2010/main" val="267201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C5C65-C869-CC03-ABAE-BB59A8701C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A7C53E-5DEF-D615-24FE-597B5E7F9AD2}"/>
              </a:ext>
            </a:extLst>
          </p:cNvPr>
          <p:cNvSpPr>
            <a:spLocks noGrp="1"/>
          </p:cNvSpPr>
          <p:nvPr>
            <p:ph type="body" sz="quarter" idx="13"/>
          </p:nvPr>
        </p:nvSpPr>
        <p:spPr>
          <a:xfrm>
            <a:off x="525967" y="343322"/>
            <a:ext cx="5378672" cy="1269578"/>
          </a:xfrm>
        </p:spPr>
        <p:txBody>
          <a:bodyPr wrap="square" anchor="t">
            <a:normAutofit/>
          </a:bodyPr>
          <a:lstStyle/>
          <a:p>
            <a:pPr>
              <a:spcAft>
                <a:spcPts val="600"/>
              </a:spcAft>
            </a:pPr>
            <a:r>
              <a:rPr lang="en-NZ"/>
              <a:t>Licensing in Wellington</a:t>
            </a:r>
          </a:p>
        </p:txBody>
      </p:sp>
      <p:sp>
        <p:nvSpPr>
          <p:cNvPr id="3" name="Content Placeholder 2">
            <a:extLst>
              <a:ext uri="{FF2B5EF4-FFF2-40B4-BE49-F238E27FC236}">
                <a16:creationId xmlns:a16="http://schemas.microsoft.com/office/drawing/2014/main" id="{F81F5153-9510-80E3-248D-CA4F2F1E2235}"/>
              </a:ext>
            </a:extLst>
          </p:cNvPr>
          <p:cNvSpPr>
            <a:spLocks noGrp="1"/>
          </p:cNvSpPr>
          <p:nvPr>
            <p:ph idx="15"/>
          </p:nvPr>
        </p:nvSpPr>
        <p:spPr>
          <a:xfrm>
            <a:off x="423505" y="1612900"/>
            <a:ext cx="5378672" cy="3592419"/>
          </a:xfrm>
        </p:spPr>
        <p:txBody>
          <a:bodyPr>
            <a:normAutofit/>
          </a:bodyPr>
          <a:lstStyle/>
          <a:p>
            <a:r>
              <a:rPr lang="en-US" sz="2000"/>
              <a:t>Number of </a:t>
            </a:r>
            <a:r>
              <a:rPr lang="en-US" sz="2000" err="1"/>
              <a:t>licences</a:t>
            </a:r>
            <a:r>
              <a:rPr lang="en-US" sz="2000"/>
              <a:t> by ward – central vs suburban</a:t>
            </a:r>
          </a:p>
          <a:p>
            <a:endParaRPr lang="en-US"/>
          </a:p>
        </p:txBody>
      </p:sp>
      <p:pic>
        <p:nvPicPr>
          <p:cNvPr id="6" name="Picture Placeholder 5">
            <a:extLst>
              <a:ext uri="{FF2B5EF4-FFF2-40B4-BE49-F238E27FC236}">
                <a16:creationId xmlns:a16="http://schemas.microsoft.com/office/drawing/2014/main" id="{CDBEE353-D880-8B9F-FD03-344CA36DB18A}"/>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t="14965" b="14965"/>
          <a:stretch/>
        </p:blipFill>
        <p:spPr>
          <a:xfrm>
            <a:off x="6096000" y="0"/>
            <a:ext cx="6095999" cy="6035675"/>
          </a:xfrm>
          <a:prstGeom prst="rect">
            <a:avLst/>
          </a:prstGeom>
          <a:noFill/>
        </p:spPr>
      </p:pic>
      <p:graphicFrame>
        <p:nvGraphicFramePr>
          <p:cNvPr id="4" name="Table 3">
            <a:extLst>
              <a:ext uri="{FF2B5EF4-FFF2-40B4-BE49-F238E27FC236}">
                <a16:creationId xmlns:a16="http://schemas.microsoft.com/office/drawing/2014/main" id="{0E81883D-5A22-F026-68D6-C34387631921}"/>
              </a:ext>
            </a:extLst>
          </p:cNvPr>
          <p:cNvGraphicFramePr>
            <a:graphicFrameLocks noGrp="1"/>
          </p:cNvGraphicFramePr>
          <p:nvPr>
            <p:extLst>
              <p:ext uri="{D42A27DB-BD31-4B8C-83A1-F6EECF244321}">
                <p14:modId xmlns:p14="http://schemas.microsoft.com/office/powerpoint/2010/main" val="4099458763"/>
              </p:ext>
            </p:extLst>
          </p:nvPr>
        </p:nvGraphicFramePr>
        <p:xfrm>
          <a:off x="423505" y="2061760"/>
          <a:ext cx="5378673" cy="3526081"/>
        </p:xfrm>
        <a:graphic>
          <a:graphicData uri="http://schemas.openxmlformats.org/drawingml/2006/table">
            <a:tbl>
              <a:tblPr firstRow="1" bandRow="1">
                <a:tableStyleId>{5C22544A-7EE6-4342-B048-85BDC9FD1C3A}</a:tableStyleId>
              </a:tblPr>
              <a:tblGrid>
                <a:gridCol w="1318704">
                  <a:extLst>
                    <a:ext uri="{9D8B030D-6E8A-4147-A177-3AD203B41FA5}">
                      <a16:colId xmlns:a16="http://schemas.microsoft.com/office/drawing/2014/main" val="1124175318"/>
                    </a:ext>
                  </a:extLst>
                </a:gridCol>
                <a:gridCol w="1046009">
                  <a:extLst>
                    <a:ext uri="{9D8B030D-6E8A-4147-A177-3AD203B41FA5}">
                      <a16:colId xmlns:a16="http://schemas.microsoft.com/office/drawing/2014/main" val="3561146255"/>
                    </a:ext>
                  </a:extLst>
                </a:gridCol>
                <a:gridCol w="1037705">
                  <a:extLst>
                    <a:ext uri="{9D8B030D-6E8A-4147-A177-3AD203B41FA5}">
                      <a16:colId xmlns:a16="http://schemas.microsoft.com/office/drawing/2014/main" val="1351070595"/>
                    </a:ext>
                  </a:extLst>
                </a:gridCol>
                <a:gridCol w="993221">
                  <a:extLst>
                    <a:ext uri="{9D8B030D-6E8A-4147-A177-3AD203B41FA5}">
                      <a16:colId xmlns:a16="http://schemas.microsoft.com/office/drawing/2014/main" val="2461898403"/>
                    </a:ext>
                  </a:extLst>
                </a:gridCol>
                <a:gridCol w="983034">
                  <a:extLst>
                    <a:ext uri="{9D8B030D-6E8A-4147-A177-3AD203B41FA5}">
                      <a16:colId xmlns:a16="http://schemas.microsoft.com/office/drawing/2014/main" val="3820978020"/>
                    </a:ext>
                  </a:extLst>
                </a:gridCol>
              </a:tblGrid>
              <a:tr h="812091">
                <a:tc>
                  <a:txBody>
                    <a:bodyPr/>
                    <a:lstStyle/>
                    <a:p>
                      <a:pPr marL="0" algn="l" defTabSz="914400" rtl="0" eaLnBrk="1" fontAlgn="b" latinLnBrk="0" hangingPunct="1"/>
                      <a:r>
                        <a:rPr lang="en-US" sz="1600" b="1" i="0" u="none" strike="noStrike" kern="1200">
                          <a:solidFill>
                            <a:srgbClr val="000000"/>
                          </a:solidFill>
                          <a:effectLst/>
                          <a:latin typeface="+mn-lt"/>
                          <a:ea typeface="+mn-ea"/>
                          <a:cs typeface="+mn-cs"/>
                        </a:rPr>
                        <a:t>Ward</a:t>
                      </a:r>
                      <a:endParaRPr lang="en-NZ" sz="1600" b="1" i="0" u="none" strike="noStrike" kern="1200">
                        <a:solidFill>
                          <a:srgbClr val="000000"/>
                        </a:solidFill>
                        <a:effectLst/>
                        <a:latin typeface="+mn-lt"/>
                        <a:ea typeface="+mn-ea"/>
                        <a:cs typeface="+mn-cs"/>
                      </a:endParaRPr>
                    </a:p>
                  </a:txBody>
                  <a:tcPr anchor="b"/>
                </a:tc>
                <a:tc>
                  <a:txBody>
                    <a:bodyPr/>
                    <a:lstStyle/>
                    <a:p>
                      <a:pPr algn="r" fontAlgn="b"/>
                      <a:r>
                        <a:rPr lang="en-US" sz="1600" b="1" i="0" u="none" strike="noStrike">
                          <a:solidFill>
                            <a:srgbClr val="000000"/>
                          </a:solidFill>
                          <a:effectLst/>
                          <a:latin typeface="+mn-lt"/>
                        </a:rPr>
                        <a:t>Total  alcohol </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On-</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Off-</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Club </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extLst>
                  <a:ext uri="{0D108BD9-81ED-4DB2-BD59-A6C34878D82A}">
                    <a16:rowId xmlns:a16="http://schemas.microsoft.com/office/drawing/2014/main" val="1281589363"/>
                  </a:ext>
                </a:extLst>
              </a:tr>
              <a:tr h="465131">
                <a:tc>
                  <a:txBody>
                    <a:bodyPr/>
                    <a:lstStyle/>
                    <a:p>
                      <a:pPr algn="l" fontAlgn="b"/>
                      <a:r>
                        <a:rPr lang="en-US" sz="1600" b="0" i="0" u="none" strike="noStrike" err="1">
                          <a:solidFill>
                            <a:srgbClr val="000000"/>
                          </a:solidFill>
                          <a:effectLst/>
                          <a:latin typeface="+mn-lt"/>
                        </a:rPr>
                        <a:t>Motukairangi</a:t>
                      </a:r>
                      <a:r>
                        <a:rPr lang="en-US" sz="1600" b="0" i="0" u="none" strike="noStrike">
                          <a:solidFill>
                            <a:srgbClr val="000000"/>
                          </a:solidFill>
                          <a:effectLst/>
                          <a:latin typeface="+mn-lt"/>
                        </a:rPr>
                        <a:t> / Eastern</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83</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49</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21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13</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407374127"/>
                  </a:ext>
                </a:extLst>
              </a:tr>
              <a:tr h="465131">
                <a:tc>
                  <a:txBody>
                    <a:bodyPr/>
                    <a:lstStyle/>
                    <a:p>
                      <a:pPr algn="l" fontAlgn="b"/>
                      <a:r>
                        <a:rPr lang="en-NZ" sz="1600" b="0" i="0" u="none" strike="noStrike" err="1">
                          <a:solidFill>
                            <a:srgbClr val="000000"/>
                          </a:solidFill>
                          <a:effectLst/>
                          <a:latin typeface="+mn-lt"/>
                        </a:rPr>
                        <a:t>Paekawakawa</a:t>
                      </a:r>
                      <a:r>
                        <a:rPr lang="en-NZ" sz="1600" b="0" i="0" u="none" strike="noStrike">
                          <a:solidFill>
                            <a:srgbClr val="000000"/>
                          </a:solidFill>
                          <a:effectLst/>
                          <a:latin typeface="+mn-lt"/>
                        </a:rPr>
                        <a:t> / Southern</a:t>
                      </a: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58</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38</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9</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677704019"/>
                  </a:ext>
                </a:extLst>
              </a:tr>
              <a:tr h="465131">
                <a:tc>
                  <a:txBody>
                    <a:bodyPr/>
                    <a:lstStyle/>
                    <a:p>
                      <a:pPr algn="l" fontAlgn="b"/>
                      <a:r>
                        <a:rPr lang="en-NZ" sz="1600" b="0" i="0" u="none" strike="noStrike" err="1">
                          <a:solidFill>
                            <a:srgbClr val="000000"/>
                          </a:solidFill>
                          <a:effectLst/>
                          <a:latin typeface="+mn-lt"/>
                        </a:rPr>
                        <a:t>Pukehīnau</a:t>
                      </a:r>
                      <a:r>
                        <a:rPr lang="en-NZ" sz="1600" b="0" i="0" u="none" strike="noStrike">
                          <a:solidFill>
                            <a:srgbClr val="000000"/>
                          </a:solidFill>
                          <a:effectLst/>
                          <a:latin typeface="+mn-lt"/>
                        </a:rPr>
                        <a:t> / Lambton</a:t>
                      </a: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464</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401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52</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11</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928880240"/>
                  </a:ext>
                </a:extLst>
              </a:tr>
              <a:tr h="465131">
                <a:tc>
                  <a:txBody>
                    <a:bodyPr/>
                    <a:lstStyle/>
                    <a:p>
                      <a:pPr algn="l" fontAlgn="b"/>
                      <a:r>
                        <a:rPr lang="en-NZ" sz="1600" b="0" i="0" u="none" strike="noStrike" err="1">
                          <a:solidFill>
                            <a:srgbClr val="000000"/>
                          </a:solidFill>
                          <a:effectLst/>
                          <a:latin typeface="+mn-lt"/>
                        </a:rPr>
                        <a:t>Takapū</a:t>
                      </a:r>
                      <a:r>
                        <a:rPr lang="en-NZ" sz="1600" b="0" i="0" u="none" strike="noStrike">
                          <a:solidFill>
                            <a:srgbClr val="000000"/>
                          </a:solidFill>
                          <a:effectLst/>
                          <a:latin typeface="+mn-lt"/>
                        </a:rPr>
                        <a:t> / Northern</a:t>
                      </a: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57</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30</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16</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11</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288178759"/>
                  </a:ext>
                </a:extLst>
              </a:tr>
              <a:tr h="694707">
                <a:tc>
                  <a:txBody>
                    <a:bodyPr/>
                    <a:lstStyle/>
                    <a:p>
                      <a:pPr algn="l" fontAlgn="b"/>
                      <a:r>
                        <a:rPr lang="en-NZ" sz="1600" b="0" i="0" u="none" strike="noStrike" err="1">
                          <a:solidFill>
                            <a:srgbClr val="000000"/>
                          </a:solidFill>
                          <a:effectLst/>
                          <a:latin typeface="+mn-lt"/>
                        </a:rPr>
                        <a:t>Wharangi</a:t>
                      </a:r>
                      <a:r>
                        <a:rPr lang="en-NZ" sz="1600" b="0" i="0" u="none" strike="noStrike">
                          <a:solidFill>
                            <a:srgbClr val="000000"/>
                          </a:solidFill>
                          <a:effectLst/>
                          <a:latin typeface="+mn-lt"/>
                        </a:rPr>
                        <a:t> / Onslow-Western</a:t>
                      </a: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31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13</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10</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8</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673787380"/>
                  </a:ext>
                </a:extLst>
              </a:tr>
            </a:tbl>
          </a:graphicData>
        </a:graphic>
      </p:graphicFrame>
    </p:spTree>
    <p:extLst>
      <p:ext uri="{BB962C8B-B14F-4D97-AF65-F5344CB8AC3E}">
        <p14:creationId xmlns:p14="http://schemas.microsoft.com/office/powerpoint/2010/main" val="55493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96FE4-D914-FEF2-A774-7D49C349C22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2A7A2F1-3D42-51B6-9676-B94A423976BA}"/>
              </a:ext>
            </a:extLst>
          </p:cNvPr>
          <p:cNvSpPr>
            <a:spLocks noGrp="1"/>
          </p:cNvSpPr>
          <p:nvPr>
            <p:ph type="body" sz="quarter" idx="13"/>
          </p:nvPr>
        </p:nvSpPr>
        <p:spPr>
          <a:xfrm>
            <a:off x="517304" y="513198"/>
            <a:ext cx="9871296" cy="1269578"/>
          </a:xfrm>
        </p:spPr>
        <p:txBody>
          <a:bodyPr wrap="square" anchor="t">
            <a:normAutofit/>
          </a:bodyPr>
          <a:lstStyle/>
          <a:p>
            <a:pPr>
              <a:spcAft>
                <a:spcPts val="600"/>
              </a:spcAft>
            </a:pPr>
            <a:r>
              <a:rPr lang="en-NZ"/>
              <a:t>Business context – Wellington City</a:t>
            </a:r>
          </a:p>
        </p:txBody>
      </p:sp>
      <p:sp>
        <p:nvSpPr>
          <p:cNvPr id="3" name="Content Placeholder 2">
            <a:extLst>
              <a:ext uri="{FF2B5EF4-FFF2-40B4-BE49-F238E27FC236}">
                <a16:creationId xmlns:a16="http://schemas.microsoft.com/office/drawing/2014/main" id="{FCA232BE-6F4B-E513-FF43-E0CE4CD10C7F}"/>
              </a:ext>
            </a:extLst>
          </p:cNvPr>
          <p:cNvSpPr>
            <a:spLocks noGrp="1"/>
          </p:cNvSpPr>
          <p:nvPr>
            <p:ph idx="15"/>
          </p:nvPr>
        </p:nvSpPr>
        <p:spPr>
          <a:xfrm>
            <a:off x="455254" y="4686300"/>
            <a:ext cx="10690612" cy="1269578"/>
          </a:xfrm>
        </p:spPr>
        <p:txBody>
          <a:bodyPr>
            <a:normAutofit fontScale="62500" lnSpcReduction="20000"/>
          </a:bodyPr>
          <a:lstStyle/>
          <a:p>
            <a:pPr marL="342900" indent="-342900">
              <a:buFont typeface="Arial" panose="020B0604020202020204" pitchFamily="34" charset="0"/>
              <a:buChar char="•"/>
            </a:pPr>
            <a:r>
              <a:rPr lang="en-US"/>
              <a:t>Drink – alcohol retailing, bars, pubs, taverns, sports/social clubs</a:t>
            </a:r>
          </a:p>
          <a:p>
            <a:pPr marL="342900" indent="-342900">
              <a:buFont typeface="Arial" panose="020B0604020202020204" pitchFamily="34" charset="0"/>
              <a:buChar char="•"/>
            </a:pPr>
            <a:r>
              <a:rPr lang="en-US"/>
              <a:t>Entertainment – creative and performing arts, performance venues, sports and recreation, health and fitness, gambling (TAB)</a:t>
            </a:r>
          </a:p>
          <a:p>
            <a:pPr marL="342900" indent="-342900">
              <a:buFont typeface="Arial" panose="020B0604020202020204" pitchFamily="34" charset="0"/>
              <a:buChar char="•"/>
            </a:pPr>
            <a:r>
              <a:rPr lang="en-US"/>
              <a:t>Food – cafes, restaurants, takeaway foods</a:t>
            </a:r>
          </a:p>
          <a:p>
            <a:r>
              <a:rPr lang="en-US" b="1"/>
              <a:t>57% of Wellington Region’s businesses (in this grouping) are in Wellington City.</a:t>
            </a:r>
          </a:p>
        </p:txBody>
      </p:sp>
      <p:graphicFrame>
        <p:nvGraphicFramePr>
          <p:cNvPr id="8" name="Chart 7">
            <a:extLst>
              <a:ext uri="{FF2B5EF4-FFF2-40B4-BE49-F238E27FC236}">
                <a16:creationId xmlns:a16="http://schemas.microsoft.com/office/drawing/2014/main" id="{2B4876E5-EF8A-13E9-1DF8-55F233EB42D3}"/>
              </a:ext>
            </a:extLst>
          </p:cNvPr>
          <p:cNvGraphicFramePr>
            <a:graphicFrameLocks/>
          </p:cNvGraphicFramePr>
          <p:nvPr>
            <p:extLst>
              <p:ext uri="{D42A27DB-BD31-4B8C-83A1-F6EECF244321}">
                <p14:modId xmlns:p14="http://schemas.microsoft.com/office/powerpoint/2010/main" val="260163802"/>
              </p:ext>
            </p:extLst>
          </p:nvPr>
        </p:nvGraphicFramePr>
        <p:xfrm>
          <a:off x="203115" y="1153185"/>
          <a:ext cx="5692861" cy="343814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5A679A1A-A4A8-CE05-5969-4B8389C6899C}"/>
              </a:ext>
            </a:extLst>
          </p:cNvPr>
          <p:cNvGraphicFramePr>
            <a:graphicFrameLocks/>
          </p:cNvGraphicFramePr>
          <p:nvPr>
            <p:extLst>
              <p:ext uri="{D42A27DB-BD31-4B8C-83A1-F6EECF244321}">
                <p14:modId xmlns:p14="http://schemas.microsoft.com/office/powerpoint/2010/main" val="577407537"/>
              </p:ext>
            </p:extLst>
          </p:nvPr>
        </p:nvGraphicFramePr>
        <p:xfrm>
          <a:off x="5994018" y="1147987"/>
          <a:ext cx="5680678" cy="34286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7052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78D6-A433-EB83-4C46-8AEC89E799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29B75F-421B-AAC9-3752-F2568898F26E}"/>
              </a:ext>
            </a:extLst>
          </p:cNvPr>
          <p:cNvSpPr>
            <a:spLocks noGrp="1"/>
          </p:cNvSpPr>
          <p:nvPr>
            <p:ph type="body" sz="quarter" idx="13"/>
          </p:nvPr>
        </p:nvSpPr>
        <p:spPr>
          <a:xfrm>
            <a:off x="1026728" y="1021160"/>
            <a:ext cx="6249170" cy="2585323"/>
          </a:xfrm>
        </p:spPr>
        <p:txBody>
          <a:bodyPr/>
          <a:lstStyle/>
          <a:p>
            <a:pPr>
              <a:spcAft>
                <a:spcPts val="600"/>
              </a:spcAft>
            </a:pPr>
            <a:r>
              <a:rPr lang="en-US" sz="6000"/>
              <a:t>Pattern of alcohol harm in Wellington</a:t>
            </a:r>
          </a:p>
        </p:txBody>
      </p:sp>
      <p:sp>
        <p:nvSpPr>
          <p:cNvPr id="3" name="Picture Placeholder 2">
            <a:extLst>
              <a:ext uri="{FF2B5EF4-FFF2-40B4-BE49-F238E27FC236}">
                <a16:creationId xmlns:a16="http://schemas.microsoft.com/office/drawing/2014/main" id="{54A92694-AD74-6D67-C39D-F166AC498D07}"/>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
        <p:nvSpPr>
          <p:cNvPr id="4" name="Subtitle 3">
            <a:extLst>
              <a:ext uri="{FF2B5EF4-FFF2-40B4-BE49-F238E27FC236}">
                <a16:creationId xmlns:a16="http://schemas.microsoft.com/office/drawing/2014/main" id="{7D72A2BE-7033-92DF-A668-743FA16A5409}"/>
              </a:ext>
            </a:extLst>
          </p:cNvPr>
          <p:cNvSpPr txBox="1">
            <a:spLocks/>
          </p:cNvSpPr>
          <p:nvPr/>
        </p:nvSpPr>
        <p:spPr>
          <a:xfrm>
            <a:off x="1026728" y="3720783"/>
            <a:ext cx="5259772" cy="25853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Later at night and during weekends</a:t>
            </a:r>
          </a:p>
          <a:p>
            <a:r>
              <a:rPr lang="en-US" sz="2200"/>
              <a:t>Most incidents in the central city followed by suburban </a:t>
            </a:r>
            <a:r>
              <a:rPr lang="en-US" sz="2200" err="1"/>
              <a:t>centres</a:t>
            </a:r>
            <a:r>
              <a:rPr lang="en-US" sz="2200"/>
              <a:t> of greater deprivation.</a:t>
            </a:r>
          </a:p>
        </p:txBody>
      </p:sp>
    </p:spTree>
    <p:extLst>
      <p:ext uri="{BB962C8B-B14F-4D97-AF65-F5344CB8AC3E}">
        <p14:creationId xmlns:p14="http://schemas.microsoft.com/office/powerpoint/2010/main" val="286747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30" y="550497"/>
            <a:ext cx="8527762" cy="667875"/>
          </a:xfrm>
        </p:spPr>
        <p:txBody>
          <a:bodyPr/>
          <a:lstStyle/>
          <a:p>
            <a:pPr>
              <a:spcAft>
                <a:spcPts val="600"/>
              </a:spcAft>
            </a:pPr>
            <a:r>
              <a:rPr lang="en-US" sz="4400" b="1" kern="1200">
                <a:latin typeface="+mj-lt"/>
                <a:ea typeface="+mj-ea"/>
                <a:cs typeface="+mj-cs"/>
              </a:rPr>
              <a:t>Alcohol-related ED attendances</a:t>
            </a:r>
          </a:p>
        </p:txBody>
      </p:sp>
      <p:sp>
        <p:nvSpPr>
          <p:cNvPr id="13" name="Subtitle 3">
            <a:extLst>
              <a:ext uri="{FF2B5EF4-FFF2-40B4-BE49-F238E27FC236}">
                <a16:creationId xmlns:a16="http://schemas.microsoft.com/office/drawing/2014/main" id="{B4FBCD79-C98D-E1EF-91D5-2C75216FC32E}"/>
              </a:ext>
            </a:extLst>
          </p:cNvPr>
          <p:cNvSpPr txBox="1">
            <a:spLocks/>
          </p:cNvSpPr>
          <p:nvPr/>
        </p:nvSpPr>
        <p:spPr>
          <a:xfrm>
            <a:off x="794952" y="5227108"/>
            <a:ext cx="10468745" cy="11652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a:t>Alcohol-related emergency department admissions occur more frequently </a:t>
            </a:r>
            <a:r>
              <a:rPr lang="en-NZ" sz="2400" b="1"/>
              <a:t>later in the evening </a:t>
            </a:r>
            <a:r>
              <a:rPr lang="en-NZ" sz="2400"/>
              <a:t>(between 8pm and 2am) and </a:t>
            </a:r>
            <a:r>
              <a:rPr lang="en-NZ" sz="2400" b="1"/>
              <a:t>on weekends </a:t>
            </a:r>
            <a:r>
              <a:rPr lang="en-NZ" sz="2400"/>
              <a:t>(Saturday and Sunday).</a:t>
            </a:r>
          </a:p>
        </p:txBody>
      </p:sp>
      <p:pic>
        <p:nvPicPr>
          <p:cNvPr id="3" name="Picture 2">
            <a:extLst>
              <a:ext uri="{FF2B5EF4-FFF2-40B4-BE49-F238E27FC236}">
                <a16:creationId xmlns:a16="http://schemas.microsoft.com/office/drawing/2014/main" id="{C97C4C81-D06A-6C54-AF11-DC148D6701BC}"/>
              </a:ext>
            </a:extLst>
          </p:cNvPr>
          <p:cNvPicPr>
            <a:picLocks noChangeAspect="1"/>
          </p:cNvPicPr>
          <p:nvPr/>
        </p:nvPicPr>
        <p:blipFill>
          <a:blip r:embed="rId2"/>
          <a:stretch>
            <a:fillRect/>
          </a:stretch>
        </p:blipFill>
        <p:spPr>
          <a:xfrm>
            <a:off x="784753" y="1746356"/>
            <a:ext cx="5079644" cy="3094775"/>
          </a:xfrm>
          <a:prstGeom prst="rect">
            <a:avLst/>
          </a:prstGeom>
        </p:spPr>
      </p:pic>
      <p:pic>
        <p:nvPicPr>
          <p:cNvPr id="5" name="Picture 4">
            <a:extLst>
              <a:ext uri="{FF2B5EF4-FFF2-40B4-BE49-F238E27FC236}">
                <a16:creationId xmlns:a16="http://schemas.microsoft.com/office/drawing/2014/main" id="{FD841EC3-8661-4BBF-C88F-D84D7A986CD2}"/>
              </a:ext>
            </a:extLst>
          </p:cNvPr>
          <p:cNvPicPr>
            <a:picLocks noChangeAspect="1"/>
          </p:cNvPicPr>
          <p:nvPr/>
        </p:nvPicPr>
        <p:blipFill>
          <a:blip r:embed="rId3"/>
          <a:stretch>
            <a:fillRect/>
          </a:stretch>
        </p:blipFill>
        <p:spPr>
          <a:xfrm>
            <a:off x="6029325" y="1746356"/>
            <a:ext cx="4874671" cy="3094775"/>
          </a:xfrm>
          <a:prstGeom prst="rect">
            <a:avLst/>
          </a:prstGeom>
        </p:spPr>
      </p:pic>
    </p:spTree>
    <p:extLst>
      <p:ext uri="{BB962C8B-B14F-4D97-AF65-F5344CB8AC3E}">
        <p14:creationId xmlns:p14="http://schemas.microsoft.com/office/powerpoint/2010/main" val="2194661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489FE4C-77C4-50DE-E009-8A8263196088}"/>
              </a:ext>
            </a:extLst>
          </p:cNvPr>
          <p:cNvSpPr txBox="1">
            <a:spLocks/>
          </p:cNvSpPr>
          <p:nvPr/>
        </p:nvSpPr>
        <p:spPr>
          <a:xfrm>
            <a:off x="904566" y="474272"/>
            <a:ext cx="9992033" cy="535531"/>
          </a:xfrm>
          <a:prstGeom prst="rect">
            <a:avLst/>
          </a:prstGeom>
        </p:spPr>
        <p:txBody>
          <a:bodyPr vert="horz" wrap="square" lIns="91440" tIns="45720" rIns="91440" bIns="45720" rtlCol="0">
            <a:spAutoFit/>
          </a:bodyPr>
          <a:lstStyle>
            <a:lvl1pPr marL="0" indent="0" algn="l" defTabSz="914400" rtl="0" eaLnBrk="1" latinLnBrk="0" hangingPunct="1">
              <a:lnSpc>
                <a:spcPct val="80000"/>
              </a:lnSpc>
              <a:spcBef>
                <a:spcPts val="0"/>
              </a:spcBef>
              <a:buFont typeface="Arial" panose="020B0604020202020204" pitchFamily="34" charset="0"/>
              <a:buNone/>
              <a:defRPr sz="7500" b="1" kern="1200" spc="-200" baseline="0">
                <a:solidFill>
                  <a:schemeClr val="tx1"/>
                </a:solidFill>
                <a:latin typeface="Guardian Egyptian TT" pitchFamily="2" charset="0"/>
                <a:ea typeface="+mn-ea"/>
                <a:cs typeface="+mn-cs"/>
              </a:defRPr>
            </a:lvl1pPr>
            <a:lvl2pPr marL="0" indent="0" algn="l" defTabSz="914400" rtl="0" eaLnBrk="1" latinLnBrk="0" hangingPunct="1">
              <a:lnSpc>
                <a:spcPct val="80000"/>
              </a:lnSpc>
              <a:spcBef>
                <a:spcPts val="0"/>
              </a:spcBef>
              <a:buFont typeface="Arial" panose="020B0604020202020204" pitchFamily="34" charset="0"/>
              <a:buNone/>
              <a:defRPr sz="5500" kern="1200" spc="-100" baseline="0">
                <a:solidFill>
                  <a:schemeClr val="tx1"/>
                </a:solidFill>
                <a:latin typeface="+mj-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a:t>Alcohol-related Police incidents by time and day</a:t>
            </a:r>
          </a:p>
        </p:txBody>
      </p:sp>
      <p:pic>
        <p:nvPicPr>
          <p:cNvPr id="20" name="Picture 19">
            <a:extLst>
              <a:ext uri="{FF2B5EF4-FFF2-40B4-BE49-F238E27FC236}">
                <a16:creationId xmlns:a16="http://schemas.microsoft.com/office/drawing/2014/main" id="{D9E2F5B0-80E7-DD7F-E870-B41F42910DF2}"/>
              </a:ext>
            </a:extLst>
          </p:cNvPr>
          <p:cNvPicPr>
            <a:picLocks noChangeAspect="1"/>
          </p:cNvPicPr>
          <p:nvPr/>
        </p:nvPicPr>
        <p:blipFill>
          <a:blip r:embed="rId2"/>
          <a:stretch>
            <a:fillRect/>
          </a:stretch>
        </p:blipFill>
        <p:spPr>
          <a:xfrm>
            <a:off x="6059803" y="1384519"/>
            <a:ext cx="4836796" cy="2944137"/>
          </a:xfrm>
          <a:prstGeom prst="rect">
            <a:avLst/>
          </a:prstGeom>
        </p:spPr>
      </p:pic>
      <p:sp>
        <p:nvSpPr>
          <p:cNvPr id="23" name="Subtitle 3">
            <a:extLst>
              <a:ext uri="{FF2B5EF4-FFF2-40B4-BE49-F238E27FC236}">
                <a16:creationId xmlns:a16="http://schemas.microsoft.com/office/drawing/2014/main" id="{76DE9440-298E-3977-FE7C-221BFC6F354A}"/>
              </a:ext>
            </a:extLst>
          </p:cNvPr>
          <p:cNvSpPr txBox="1">
            <a:spLocks/>
          </p:cNvSpPr>
          <p:nvPr/>
        </p:nvSpPr>
        <p:spPr>
          <a:xfrm>
            <a:off x="904566" y="4677068"/>
            <a:ext cx="10173541" cy="7964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a:t>Across Wellington, alcohol-related Police incidents occur more frequently </a:t>
            </a:r>
            <a:r>
              <a:rPr lang="en-NZ" sz="2400" b="1"/>
              <a:t>later in the evening </a:t>
            </a:r>
            <a:r>
              <a:rPr lang="en-NZ" sz="2400"/>
              <a:t>(9pm to 5am) and </a:t>
            </a:r>
            <a:r>
              <a:rPr lang="en-NZ" sz="2400" b="1"/>
              <a:t>in the weekend </a:t>
            </a:r>
            <a:r>
              <a:rPr lang="en-NZ" sz="2400"/>
              <a:t>(Saturday and Sunday).</a:t>
            </a:r>
          </a:p>
        </p:txBody>
      </p:sp>
      <p:pic>
        <p:nvPicPr>
          <p:cNvPr id="25" name="Picture 24">
            <a:extLst>
              <a:ext uri="{FF2B5EF4-FFF2-40B4-BE49-F238E27FC236}">
                <a16:creationId xmlns:a16="http://schemas.microsoft.com/office/drawing/2014/main" id="{4C9C60D2-D12E-3F86-BF54-835FCD1F6023}"/>
              </a:ext>
            </a:extLst>
          </p:cNvPr>
          <p:cNvPicPr>
            <a:picLocks noChangeAspect="1"/>
          </p:cNvPicPr>
          <p:nvPr/>
        </p:nvPicPr>
        <p:blipFill>
          <a:blip r:embed="rId3"/>
          <a:stretch>
            <a:fillRect/>
          </a:stretch>
        </p:blipFill>
        <p:spPr>
          <a:xfrm>
            <a:off x="1015569" y="1384518"/>
            <a:ext cx="4866003" cy="2944137"/>
          </a:xfrm>
          <a:prstGeom prst="rect">
            <a:avLst/>
          </a:prstGeom>
        </p:spPr>
      </p:pic>
    </p:spTree>
    <p:extLst>
      <p:ext uri="{BB962C8B-B14F-4D97-AF65-F5344CB8AC3E}">
        <p14:creationId xmlns:p14="http://schemas.microsoft.com/office/powerpoint/2010/main" val="193697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1026728" y="1906568"/>
            <a:ext cx="6249170" cy="2377574"/>
          </a:xfrm>
        </p:spPr>
        <p:txBody>
          <a:bodyPr/>
          <a:lstStyle/>
          <a:p>
            <a:r>
              <a:rPr lang="en-US"/>
              <a:t>What we know so far about community views</a:t>
            </a:r>
            <a:endParaRPr lang="en-NZ"/>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Tree>
    <p:extLst>
      <p:ext uri="{BB962C8B-B14F-4D97-AF65-F5344CB8AC3E}">
        <p14:creationId xmlns:p14="http://schemas.microsoft.com/office/powerpoint/2010/main" val="1525872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6060" y="432082"/>
            <a:ext cx="10515600" cy="683264"/>
          </a:xfrm>
        </p:spPr>
        <p:txBody>
          <a:bodyPr/>
          <a:lstStyle/>
          <a:p>
            <a:r>
              <a:rPr lang="en-US" sz="4800"/>
              <a:t>What do Wellington residents think?</a:t>
            </a:r>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26060" y="1115346"/>
            <a:ext cx="11003033" cy="49959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t>A panel survey (~900 respondents) of Wellington residents in May-June 2024.</a:t>
            </a:r>
          </a:p>
          <a:p>
            <a:pPr marL="342900" indent="-342900">
              <a:buFont typeface="Arial" panose="020B0604020202020204" pitchFamily="34" charset="0"/>
              <a:buChar char="•"/>
            </a:pPr>
            <a:r>
              <a:rPr lang="en-US" sz="2200"/>
              <a:t>Most people drink moderately (2-4x a month, 1-2 standards each time).</a:t>
            </a:r>
          </a:p>
          <a:p>
            <a:pPr marL="342900" indent="-342900">
              <a:buFont typeface="Arial" panose="020B0604020202020204" pitchFamily="34" charset="0"/>
              <a:buChar char="•"/>
            </a:pPr>
            <a:r>
              <a:rPr lang="en-US" sz="2200"/>
              <a:t>The most popular place to buy alcohol from is the supermarket (63% do frequently).</a:t>
            </a:r>
          </a:p>
          <a:p>
            <a:pPr marL="342900" indent="-342900">
              <a:buFont typeface="Arial" panose="020B0604020202020204" pitchFamily="34" charset="0"/>
              <a:buChar char="•"/>
            </a:pPr>
            <a:r>
              <a:rPr lang="en-US" sz="2200"/>
              <a:t>Most people agree that alcohol has an important social/economic role in the city.</a:t>
            </a:r>
          </a:p>
          <a:p>
            <a:pPr marL="342900" indent="-342900">
              <a:buFont typeface="Arial" panose="020B0604020202020204" pitchFamily="34" charset="0"/>
              <a:buChar char="•"/>
            </a:pPr>
            <a:r>
              <a:rPr lang="en-US" sz="2200"/>
              <a:t>The most common harm reported is feeling unsafe in a public place due to another person’s drinking (44%).  </a:t>
            </a:r>
          </a:p>
          <a:p>
            <a:pPr marL="0" indent="0">
              <a:buNone/>
            </a:pPr>
            <a:r>
              <a:rPr lang="en-US" sz="2200" b="1"/>
              <a:t>Views on policy conditions</a:t>
            </a:r>
          </a:p>
          <a:p>
            <a:pPr marL="342900" indent="-342900">
              <a:buFont typeface="Arial" panose="020B0604020202020204" pitchFamily="34" charset="0"/>
              <a:buChar char="•"/>
            </a:pPr>
            <a:r>
              <a:rPr lang="en-US" sz="2200"/>
              <a:t>Limiting the number of licensed premises – 41% agree, 30% disagree, 20% neither.</a:t>
            </a:r>
          </a:p>
          <a:p>
            <a:pPr marL="342900" indent="-342900">
              <a:buFont typeface="Arial" panose="020B0604020202020204" pitchFamily="34" charset="0"/>
              <a:buChar char="•"/>
            </a:pPr>
            <a:r>
              <a:rPr lang="en-US" sz="2200"/>
              <a:t>Current alcohol sale hours across Wellington </a:t>
            </a:r>
          </a:p>
          <a:p>
            <a:pPr lvl="1">
              <a:buFont typeface="Courier New" panose="02070309020205020404" pitchFamily="49" charset="0"/>
              <a:buChar char="o"/>
            </a:pPr>
            <a:r>
              <a:rPr lang="en-US" sz="2000"/>
              <a:t>Off-</a:t>
            </a:r>
            <a:r>
              <a:rPr lang="en-US" sz="2000" err="1"/>
              <a:t>licence</a:t>
            </a:r>
            <a:r>
              <a:rPr lang="en-US" sz="2000"/>
              <a:t> premises -  55-65% about right, 21-30% a bit/much too long. </a:t>
            </a:r>
          </a:p>
          <a:p>
            <a:pPr lvl="1">
              <a:buFont typeface="Courier New" panose="02070309020205020404" pitchFamily="49" charset="0"/>
              <a:buChar char="o"/>
            </a:pPr>
            <a:r>
              <a:rPr lang="en-US" sz="2000"/>
              <a:t>On-</a:t>
            </a:r>
            <a:r>
              <a:rPr lang="en-US" sz="2000" err="1"/>
              <a:t>licence</a:t>
            </a:r>
            <a:r>
              <a:rPr lang="en-US" sz="2000"/>
              <a:t> premises – 42-47% about right, 42-45% a bit/much too long.</a:t>
            </a:r>
          </a:p>
          <a:p>
            <a:pPr lvl="1">
              <a:buFont typeface="Courier New" panose="02070309020205020404" pitchFamily="49" charset="0"/>
              <a:buChar char="o"/>
            </a:pPr>
            <a:r>
              <a:rPr lang="en-US" sz="2000"/>
              <a:t>Social/sports clubs – 38% about right, 47% a bit/much too long.</a:t>
            </a:r>
          </a:p>
        </p:txBody>
      </p:sp>
    </p:spTree>
    <p:extLst>
      <p:ext uri="{BB962C8B-B14F-4D97-AF65-F5344CB8AC3E}">
        <p14:creationId xmlns:p14="http://schemas.microsoft.com/office/powerpoint/2010/main" val="3277281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6060" y="432082"/>
            <a:ext cx="10515600" cy="683264"/>
          </a:xfrm>
        </p:spPr>
        <p:txBody>
          <a:bodyPr/>
          <a:lstStyle/>
          <a:p>
            <a:r>
              <a:rPr lang="en-US" sz="4800"/>
              <a:t>What do Wellington residents think?</a:t>
            </a:r>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26060" y="1125792"/>
            <a:ext cx="11003033" cy="49959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t>A panel survey (~900 respondents) of Wellington residents in May-June 2024.</a:t>
            </a:r>
          </a:p>
          <a:p>
            <a:pPr marL="342900" indent="-342900">
              <a:buFont typeface="Arial" panose="020B0604020202020204" pitchFamily="34" charset="0"/>
              <a:buChar char="•"/>
            </a:pPr>
            <a:r>
              <a:rPr lang="en-US" sz="2200"/>
              <a:t>Licensed premises should be restricted in closeness to community facilities</a:t>
            </a:r>
          </a:p>
          <a:p>
            <a:pPr lvl="1">
              <a:buFont typeface="Courier New" panose="02070309020205020404" pitchFamily="49" charset="0"/>
              <a:buChar char="o"/>
            </a:pPr>
            <a:r>
              <a:rPr lang="en-US" sz="2000"/>
              <a:t>Bottle stores – 70% yes, 22% no</a:t>
            </a:r>
          </a:p>
          <a:p>
            <a:pPr lvl="1">
              <a:buFont typeface="Courier New" panose="02070309020205020404" pitchFamily="49" charset="0"/>
              <a:buChar char="o"/>
            </a:pPr>
            <a:r>
              <a:rPr lang="en-US" sz="2000"/>
              <a:t>Pubs/bars/nightclubs – 63% yes, 25% no</a:t>
            </a:r>
          </a:p>
          <a:p>
            <a:pPr marL="342900" indent="-342900"/>
            <a:r>
              <a:rPr lang="en-US" sz="2200"/>
              <a:t>Priority facilities should be</a:t>
            </a:r>
          </a:p>
          <a:p>
            <a:pPr lvl="1">
              <a:buFont typeface="Courier New" panose="02070309020205020404" pitchFamily="49" charset="0"/>
              <a:buChar char="o"/>
            </a:pPr>
            <a:r>
              <a:rPr lang="en-US" sz="1900"/>
              <a:t>Schools (ECE, primary, secondary) – 86-88%</a:t>
            </a:r>
          </a:p>
          <a:p>
            <a:pPr lvl="1">
              <a:buFont typeface="Courier New" panose="02070309020205020404" pitchFamily="49" charset="0"/>
              <a:buChar char="o"/>
            </a:pPr>
            <a:r>
              <a:rPr lang="en-US" sz="1900"/>
              <a:t>Medical/rehabilitation facilities and hospitals – 66%</a:t>
            </a:r>
          </a:p>
          <a:p>
            <a:pPr lvl="1">
              <a:buFont typeface="Courier New" panose="02070309020205020404" pitchFamily="49" charset="0"/>
              <a:buChar char="o"/>
            </a:pPr>
            <a:r>
              <a:rPr lang="en-US" sz="1900"/>
              <a:t>Parks/playgrounds/sports facilities – 64%.</a:t>
            </a:r>
            <a:endParaRPr lang="en-US" sz="2200"/>
          </a:p>
          <a:p>
            <a:pPr marL="342900" indent="-342900">
              <a:buFont typeface="Arial" panose="020B0604020202020204" pitchFamily="34" charset="0"/>
              <a:buChar char="•"/>
            </a:pPr>
            <a:r>
              <a:rPr lang="en-US" sz="2200"/>
              <a:t>Licensed premises should be restricted in closeness to each other (free-text question) – 53% disagree, 41% agree.</a:t>
            </a:r>
          </a:p>
          <a:p>
            <a:pPr marL="342900" indent="-342900">
              <a:buFont typeface="Arial" panose="020B0604020202020204" pitchFamily="34" charset="0"/>
              <a:buChar char="•"/>
            </a:pPr>
            <a:r>
              <a:rPr lang="en-US" sz="2200"/>
              <a:t>One-way door restrictions across Wellington – 42% agree, 23% disagree, 20% neither.</a:t>
            </a:r>
          </a:p>
        </p:txBody>
      </p:sp>
    </p:spTree>
    <p:extLst>
      <p:ext uri="{BB962C8B-B14F-4D97-AF65-F5344CB8AC3E}">
        <p14:creationId xmlns:p14="http://schemas.microsoft.com/office/powerpoint/2010/main" val="2606523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2621-8CDA-26D3-2267-CBEA5EA0609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FABD6-C9E4-A986-0A28-73AF2AD70556}"/>
              </a:ext>
            </a:extLst>
          </p:cNvPr>
          <p:cNvSpPr>
            <a:spLocks noGrp="1"/>
          </p:cNvSpPr>
          <p:nvPr>
            <p:ph type="body" sz="quarter" idx="13"/>
          </p:nvPr>
        </p:nvSpPr>
        <p:spPr>
          <a:xfrm>
            <a:off x="517303" y="513198"/>
            <a:ext cx="11084147" cy="615553"/>
          </a:xfrm>
        </p:spPr>
        <p:txBody>
          <a:bodyPr/>
          <a:lstStyle/>
          <a:p>
            <a:r>
              <a:rPr lang="en-NZ" sz="4000"/>
              <a:t>Agency views – Police, Health NZ, Inspectors</a:t>
            </a:r>
          </a:p>
        </p:txBody>
      </p:sp>
      <p:sp>
        <p:nvSpPr>
          <p:cNvPr id="4" name="Content Placeholder 3">
            <a:extLst>
              <a:ext uri="{FF2B5EF4-FFF2-40B4-BE49-F238E27FC236}">
                <a16:creationId xmlns:a16="http://schemas.microsoft.com/office/drawing/2014/main" id="{46FE43BE-7119-268E-73AD-FA9751746435}"/>
              </a:ext>
            </a:extLst>
          </p:cNvPr>
          <p:cNvSpPr>
            <a:spLocks noGrp="1"/>
          </p:cNvSpPr>
          <p:nvPr>
            <p:ph idx="15"/>
          </p:nvPr>
        </p:nvSpPr>
        <p:spPr>
          <a:xfrm>
            <a:off x="517303" y="1463711"/>
            <a:ext cx="5652909" cy="3731830"/>
          </a:xfrm>
        </p:spPr>
        <p:txBody>
          <a:bodyPr/>
          <a:lstStyle/>
          <a:p>
            <a:pPr marL="0" lvl="1" indent="0">
              <a:buNone/>
            </a:pPr>
            <a:r>
              <a:rPr lang="en-US" b="1"/>
              <a:t>Top issues (contributing to excess drinking and harm)</a:t>
            </a:r>
          </a:p>
          <a:p>
            <a:pPr lvl="1"/>
            <a:r>
              <a:rPr lang="en-NZ" sz="2000"/>
              <a:t>Pre-loading and side-loading</a:t>
            </a:r>
          </a:p>
          <a:p>
            <a:pPr lvl="1"/>
            <a:r>
              <a:rPr lang="en-NZ" sz="2000"/>
              <a:t>Availability of/easy access to alcohol – density of licensed premises</a:t>
            </a:r>
          </a:p>
          <a:p>
            <a:pPr lvl="1"/>
            <a:r>
              <a:rPr lang="en-NZ" sz="2000"/>
              <a:t>Pricing - affordable, ready to drink alcohol (including single serves)</a:t>
            </a:r>
          </a:p>
          <a:p>
            <a:pPr lvl="1"/>
            <a:r>
              <a:rPr lang="en-NZ" sz="2000"/>
              <a:t>Promotions/advertising/social media</a:t>
            </a:r>
          </a:p>
          <a:p>
            <a:pPr lvl="1"/>
            <a:r>
              <a:rPr lang="en-NZ" sz="2000"/>
              <a:t>Hours of sale</a:t>
            </a:r>
          </a:p>
          <a:p>
            <a:pPr lvl="1"/>
            <a:r>
              <a:rPr lang="en-NZ" sz="2000"/>
              <a:t>Overstimulation, atmosphere, crowding of venues (lack of monitoring)</a:t>
            </a:r>
          </a:p>
          <a:p>
            <a:pPr lvl="1"/>
            <a:r>
              <a:rPr lang="en-NZ" sz="2000"/>
              <a:t>Lack of public transport options.</a:t>
            </a:r>
          </a:p>
          <a:p>
            <a:endParaRPr lang="en-NZ"/>
          </a:p>
        </p:txBody>
      </p:sp>
      <p:sp>
        <p:nvSpPr>
          <p:cNvPr id="3" name="Content Placeholder 2">
            <a:extLst>
              <a:ext uri="{FF2B5EF4-FFF2-40B4-BE49-F238E27FC236}">
                <a16:creationId xmlns:a16="http://schemas.microsoft.com/office/drawing/2014/main" id="{D535EC73-38E5-C383-646A-06B6861E247A}"/>
              </a:ext>
            </a:extLst>
          </p:cNvPr>
          <p:cNvSpPr>
            <a:spLocks noGrp="1"/>
          </p:cNvSpPr>
          <p:nvPr>
            <p:ph idx="14"/>
          </p:nvPr>
        </p:nvSpPr>
        <p:spPr>
          <a:xfrm>
            <a:off x="6432605" y="1368095"/>
            <a:ext cx="5168845" cy="3731830"/>
          </a:xfrm>
        </p:spPr>
        <p:txBody>
          <a:bodyPr/>
          <a:lstStyle/>
          <a:p>
            <a:r>
              <a:rPr lang="en-NZ" b="1"/>
              <a:t>Where most issues occur</a:t>
            </a:r>
          </a:p>
          <a:p>
            <a:pPr marL="342900" indent="-342900">
              <a:buFont typeface="Arial" panose="020B0604020202020204" pitchFamily="34" charset="0"/>
              <a:buChar char="•"/>
            </a:pPr>
            <a:r>
              <a:rPr lang="en-NZ" sz="2000"/>
              <a:t>Te Aro/Entertainment precincts - Courtenay Pl/Allen St, Dixon St, Cuba St, Waterfront (Frank Kitts/Waitangi)</a:t>
            </a:r>
          </a:p>
          <a:p>
            <a:pPr marL="342900" indent="-342900">
              <a:buFont typeface="Arial" panose="020B0604020202020204" pitchFamily="34" charset="0"/>
              <a:buChar char="•"/>
            </a:pPr>
            <a:r>
              <a:rPr lang="en-NZ" sz="2000"/>
              <a:t>Suburbs – Newtown, Kilbirnie, Johnsonville, Aro Valley, Island Bay.</a:t>
            </a:r>
          </a:p>
          <a:p>
            <a:r>
              <a:rPr lang="en-US" b="1"/>
              <a:t>Who is most affected</a:t>
            </a:r>
          </a:p>
          <a:p>
            <a:pPr marL="342900" indent="-342900">
              <a:buFont typeface="Arial" panose="020B0604020202020204" pitchFamily="34" charset="0"/>
              <a:buChar char="•"/>
            </a:pPr>
            <a:r>
              <a:rPr lang="en-US" sz="2000"/>
              <a:t>Young people (largely students 18-23) and minors</a:t>
            </a:r>
          </a:p>
          <a:p>
            <a:pPr marL="342900" indent="-342900">
              <a:buFont typeface="Arial" panose="020B0604020202020204" pitchFamily="34" charset="0"/>
              <a:buChar char="•"/>
            </a:pPr>
            <a:r>
              <a:rPr lang="en-US" sz="2000"/>
              <a:t>Vulnerable people – including homeless, Māori, people with addiction or mental health risk, sexual and gender minorities, elderly.</a:t>
            </a:r>
          </a:p>
          <a:p>
            <a:pPr lvl="1"/>
            <a:endParaRPr lang="en-NZ"/>
          </a:p>
          <a:p>
            <a:pPr marL="0" lvl="1" indent="0">
              <a:buNone/>
            </a:pPr>
            <a:endParaRPr lang="en-NZ"/>
          </a:p>
        </p:txBody>
      </p:sp>
      <p:sp>
        <p:nvSpPr>
          <p:cNvPr id="6" name="TextBox 5">
            <a:extLst>
              <a:ext uri="{FF2B5EF4-FFF2-40B4-BE49-F238E27FC236}">
                <a16:creationId xmlns:a16="http://schemas.microsoft.com/office/drawing/2014/main" id="{253EA86F-E40E-FF56-F1E7-7BBABAB630AC}"/>
              </a:ext>
            </a:extLst>
          </p:cNvPr>
          <p:cNvSpPr txBox="1"/>
          <p:nvPr/>
        </p:nvSpPr>
        <p:spPr>
          <a:xfrm>
            <a:off x="590550" y="1094379"/>
            <a:ext cx="6093912" cy="369332"/>
          </a:xfrm>
          <a:prstGeom prst="rect">
            <a:avLst/>
          </a:prstGeom>
          <a:noFill/>
        </p:spPr>
        <p:txBody>
          <a:bodyPr wrap="square">
            <a:spAutoFit/>
          </a:bodyPr>
          <a:lstStyle/>
          <a:p>
            <a:pPr marL="0" lvl="1" indent="0">
              <a:buNone/>
            </a:pPr>
            <a:r>
              <a:rPr lang="en-US"/>
              <a:t>Meetings and workshop held in late 2025</a:t>
            </a:r>
          </a:p>
        </p:txBody>
      </p:sp>
    </p:spTree>
    <p:extLst>
      <p:ext uri="{BB962C8B-B14F-4D97-AF65-F5344CB8AC3E}">
        <p14:creationId xmlns:p14="http://schemas.microsoft.com/office/powerpoint/2010/main" val="4081309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4095-52A7-06A7-80DC-3EEBADC8E0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044163-8869-D81E-8F94-2878931F1541}"/>
              </a:ext>
            </a:extLst>
          </p:cNvPr>
          <p:cNvSpPr>
            <a:spLocks noGrp="1"/>
          </p:cNvSpPr>
          <p:nvPr>
            <p:ph type="body" sz="quarter" idx="13"/>
          </p:nvPr>
        </p:nvSpPr>
        <p:spPr/>
        <p:txBody>
          <a:bodyPr/>
          <a:lstStyle/>
          <a:p>
            <a:r>
              <a:rPr lang="en-NZ"/>
              <a:t>Amendment Bill</a:t>
            </a:r>
          </a:p>
        </p:txBody>
      </p:sp>
      <p:sp>
        <p:nvSpPr>
          <p:cNvPr id="4" name="Content Placeholder 3">
            <a:extLst>
              <a:ext uri="{FF2B5EF4-FFF2-40B4-BE49-F238E27FC236}">
                <a16:creationId xmlns:a16="http://schemas.microsoft.com/office/drawing/2014/main" id="{5F6DEF83-531D-0CF8-5E0F-4798260E1F34}"/>
              </a:ext>
            </a:extLst>
          </p:cNvPr>
          <p:cNvSpPr>
            <a:spLocks noGrp="1"/>
          </p:cNvSpPr>
          <p:nvPr>
            <p:ph idx="15"/>
          </p:nvPr>
        </p:nvSpPr>
        <p:spPr>
          <a:xfrm>
            <a:off x="517303" y="1372254"/>
            <a:ext cx="5652909" cy="3731830"/>
          </a:xfrm>
        </p:spPr>
        <p:txBody>
          <a:bodyPr/>
          <a:lstStyle/>
          <a:p>
            <a:pPr marL="342900" indent="-342900">
              <a:buFont typeface="Arial" panose="020B0604020202020204" pitchFamily="34" charset="0"/>
              <a:buChar char="•"/>
            </a:pPr>
            <a:r>
              <a:rPr lang="en-US"/>
              <a:t>Sale and Supply of Alcohol (Improving Alcohol Regulation) Amendment Bill introduced to Parliament on 16 March 2026.</a:t>
            </a:r>
          </a:p>
          <a:p>
            <a:pPr marL="342900" indent="-342900">
              <a:buFont typeface="Arial" panose="020B0604020202020204" pitchFamily="34" charset="0"/>
              <a:buChar char="•"/>
            </a:pPr>
            <a:r>
              <a:rPr lang="en-NZ"/>
              <a:t>Proposes mostly technical and operational changes to the Act e.g. limiting objections to local community, allowing clubs to apply for on-licences. </a:t>
            </a:r>
          </a:p>
          <a:p>
            <a:pPr marL="342900" indent="-342900">
              <a:buFont typeface="Arial" panose="020B0604020202020204" pitchFamily="34" charset="0"/>
              <a:buChar char="•"/>
            </a:pPr>
            <a:r>
              <a:rPr lang="en-NZ"/>
              <a:t>Effect on local alcohol policies – cannot decline licence renewals if inconsistent with LAP.</a:t>
            </a:r>
          </a:p>
          <a:p>
            <a:pPr marL="558900" lvl="1" indent="-342900"/>
            <a:r>
              <a:rPr lang="en-NZ" sz="1900"/>
              <a:t>Grandfathering for existing licences, similar to vape retailing regulations.</a:t>
            </a:r>
          </a:p>
        </p:txBody>
      </p:sp>
      <p:sp>
        <p:nvSpPr>
          <p:cNvPr id="3" name="Content Placeholder 2">
            <a:extLst>
              <a:ext uri="{FF2B5EF4-FFF2-40B4-BE49-F238E27FC236}">
                <a16:creationId xmlns:a16="http://schemas.microsoft.com/office/drawing/2014/main" id="{1653F569-9A43-62D4-1DE4-A672E6E8E82A}"/>
              </a:ext>
            </a:extLst>
          </p:cNvPr>
          <p:cNvSpPr>
            <a:spLocks noGrp="1"/>
          </p:cNvSpPr>
          <p:nvPr>
            <p:ph idx="14"/>
          </p:nvPr>
        </p:nvSpPr>
        <p:spPr>
          <a:xfrm>
            <a:off x="6432605" y="1372254"/>
            <a:ext cx="5168845" cy="3731830"/>
          </a:xfrm>
        </p:spPr>
        <p:txBody>
          <a:bodyPr/>
          <a:lstStyle/>
          <a:p>
            <a:pPr marL="342900" indent="-342900">
              <a:buFont typeface="Arial" panose="020B0604020202020204" pitchFamily="34" charset="0"/>
              <a:buChar char="•"/>
            </a:pPr>
            <a:r>
              <a:rPr lang="en-US"/>
              <a:t>Proposes to repeal conditions for special </a:t>
            </a:r>
            <a:r>
              <a:rPr lang="en-US" err="1"/>
              <a:t>licences</a:t>
            </a:r>
            <a:r>
              <a:rPr lang="en-US"/>
              <a:t> </a:t>
            </a:r>
            <a:r>
              <a:rPr lang="en-US" b="1"/>
              <a:t>unless</a:t>
            </a:r>
            <a:r>
              <a:rPr lang="en-US"/>
              <a:t> provided for in a LAP. </a:t>
            </a:r>
          </a:p>
          <a:p>
            <a:pPr marL="342900" indent="-342900">
              <a:buFont typeface="Arial" panose="020B0604020202020204" pitchFamily="34" charset="0"/>
              <a:buChar char="•"/>
            </a:pPr>
            <a:r>
              <a:rPr lang="en-US"/>
              <a:t>New national risk framework for special </a:t>
            </a:r>
            <a:r>
              <a:rPr lang="en-US" err="1"/>
              <a:t>licences</a:t>
            </a:r>
            <a:r>
              <a:rPr lang="en-US"/>
              <a:t> proposed in regulations but will take years to develop. </a:t>
            </a:r>
          </a:p>
          <a:p>
            <a:pPr marL="342900" indent="-342900">
              <a:buFont typeface="Arial" panose="020B0604020202020204" pitchFamily="34" charset="0"/>
              <a:buChar char="•"/>
            </a:pPr>
            <a:r>
              <a:rPr lang="en-US"/>
              <a:t>Wellington LAP an opportunity to fill in this interim gap.</a:t>
            </a:r>
            <a:endParaRPr lang="en-NZ"/>
          </a:p>
          <a:p>
            <a:pPr marL="342900" indent="-342900">
              <a:buFont typeface="Arial" panose="020B0604020202020204" pitchFamily="34" charset="0"/>
              <a:buChar char="•"/>
            </a:pPr>
            <a:r>
              <a:rPr lang="en-US"/>
              <a:t>Follows another bill (passed Royal Assent) – allowing alcohol sales on Anzac day morning, Good Friday, Easter Sunday, and Christmas Day.</a:t>
            </a:r>
          </a:p>
          <a:p>
            <a:pPr lvl="1"/>
            <a:endParaRPr lang="en-NZ"/>
          </a:p>
          <a:p>
            <a:pPr marL="0" lvl="1" indent="0">
              <a:buNone/>
            </a:pPr>
            <a:endParaRPr lang="en-NZ"/>
          </a:p>
        </p:txBody>
      </p:sp>
      <p:pic>
        <p:nvPicPr>
          <p:cNvPr id="6" name="Graphic 5" descr="Scroll outline">
            <a:extLst>
              <a:ext uri="{FF2B5EF4-FFF2-40B4-BE49-F238E27FC236}">
                <a16:creationId xmlns:a16="http://schemas.microsoft.com/office/drawing/2014/main" id="{8F780950-0A85-1A3F-78C1-94246EBC42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15044" y="513198"/>
            <a:ext cx="680956" cy="680956"/>
          </a:xfrm>
          <a:prstGeom prst="rect">
            <a:avLst/>
          </a:prstGeom>
        </p:spPr>
      </p:pic>
    </p:spTree>
    <p:extLst>
      <p:ext uri="{BB962C8B-B14F-4D97-AF65-F5344CB8AC3E}">
        <p14:creationId xmlns:p14="http://schemas.microsoft.com/office/powerpoint/2010/main" val="245017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F04C9D-390D-C294-6BD4-6FA1C9481333}"/>
              </a:ext>
            </a:extLst>
          </p:cNvPr>
          <p:cNvSpPr>
            <a:spLocks noGrp="1"/>
          </p:cNvSpPr>
          <p:nvPr>
            <p:ph type="body" sz="quarter" idx="13"/>
          </p:nvPr>
        </p:nvSpPr>
        <p:spPr>
          <a:xfrm>
            <a:off x="523105" y="492481"/>
            <a:ext cx="6249170" cy="1615827"/>
          </a:xfrm>
        </p:spPr>
        <p:txBody>
          <a:bodyPr/>
          <a:lstStyle/>
          <a:p>
            <a:r>
              <a:rPr lang="en-NZ" err="1"/>
              <a:t>Ngā</a:t>
            </a:r>
            <a:r>
              <a:rPr lang="en-NZ"/>
              <a:t> mihi</a:t>
            </a:r>
          </a:p>
          <a:p>
            <a:pPr lvl="1"/>
            <a:r>
              <a:rPr lang="en-NZ"/>
              <a:t>Thank you</a:t>
            </a:r>
          </a:p>
        </p:txBody>
      </p:sp>
    </p:spTree>
    <p:extLst>
      <p:ext uri="{BB962C8B-B14F-4D97-AF65-F5344CB8AC3E}">
        <p14:creationId xmlns:p14="http://schemas.microsoft.com/office/powerpoint/2010/main" val="3681237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42885A-2689-ECD7-591D-433D056C65AA}"/>
              </a:ext>
            </a:extLst>
          </p:cNvPr>
          <p:cNvSpPr>
            <a:spLocks noGrp="1"/>
          </p:cNvSpPr>
          <p:nvPr>
            <p:ph type="body" sz="quarter" idx="13"/>
          </p:nvPr>
        </p:nvSpPr>
        <p:spPr>
          <a:xfrm>
            <a:off x="523105" y="579435"/>
            <a:ext cx="8896198" cy="667875"/>
          </a:xfrm>
        </p:spPr>
        <p:txBody>
          <a:bodyPr/>
          <a:lstStyle/>
          <a:p>
            <a:r>
              <a:rPr lang="en-US" sz="4400"/>
              <a:t>Current rules - Wellington</a:t>
            </a:r>
            <a:endParaRPr lang="en-NZ" sz="4400"/>
          </a:p>
        </p:txBody>
      </p:sp>
      <p:sp>
        <p:nvSpPr>
          <p:cNvPr id="2" name="Subtitle 3">
            <a:extLst>
              <a:ext uri="{FF2B5EF4-FFF2-40B4-BE49-F238E27FC236}">
                <a16:creationId xmlns:a16="http://schemas.microsoft.com/office/drawing/2014/main" id="{C5F3A292-45B2-B3AF-47AD-37158C2793B0}"/>
              </a:ext>
            </a:extLst>
          </p:cNvPr>
          <p:cNvSpPr txBox="1">
            <a:spLocks/>
          </p:cNvSpPr>
          <p:nvPr/>
        </p:nvSpPr>
        <p:spPr>
          <a:xfrm>
            <a:off x="523105" y="1247310"/>
            <a:ext cx="10776890" cy="454767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No LAP is in force – national default rules.</a:t>
            </a:r>
          </a:p>
          <a:p>
            <a:endParaRPr lang="en-US" sz="2400"/>
          </a:p>
          <a:p>
            <a:pPr marL="0" indent="0">
              <a:buNone/>
            </a:pPr>
            <a:r>
              <a:rPr lang="en-US" sz="2400" b="1"/>
              <a:t>Default national maximum trading hours </a:t>
            </a:r>
            <a:r>
              <a:rPr lang="en-US" sz="2400"/>
              <a:t>(for the sale and supply of alcohol at premises):</a:t>
            </a:r>
          </a:p>
          <a:p>
            <a:pPr marL="342900" indent="-342900">
              <a:buFont typeface="Arial" panose="020B0604020202020204" pitchFamily="34" charset="0"/>
              <a:buChar char="•"/>
            </a:pPr>
            <a:r>
              <a:rPr lang="en-US" sz="2400"/>
              <a:t>On-</a:t>
            </a:r>
            <a:r>
              <a:rPr lang="en-US" sz="2400" err="1"/>
              <a:t>licences</a:t>
            </a:r>
            <a:r>
              <a:rPr lang="en-US" sz="2400"/>
              <a:t> and club </a:t>
            </a:r>
            <a:r>
              <a:rPr lang="en-US" sz="2400" err="1"/>
              <a:t>licences</a:t>
            </a:r>
            <a:r>
              <a:rPr lang="en-US" sz="2400"/>
              <a:t> – </a:t>
            </a:r>
            <a:r>
              <a:rPr lang="en-US" sz="2400" b="1"/>
              <a:t>8am to 4am </a:t>
            </a:r>
            <a:r>
              <a:rPr lang="en-US" sz="2400"/>
              <a:t>the next day.</a:t>
            </a:r>
          </a:p>
          <a:p>
            <a:pPr marL="342900" indent="-342900">
              <a:buFont typeface="Arial" panose="020B0604020202020204" pitchFamily="34" charset="0"/>
              <a:buChar char="•"/>
            </a:pPr>
            <a:r>
              <a:rPr lang="en-US" sz="2400"/>
              <a:t>Off-</a:t>
            </a:r>
            <a:r>
              <a:rPr lang="en-US" sz="2400" err="1"/>
              <a:t>licence</a:t>
            </a:r>
            <a:r>
              <a:rPr lang="en-US" sz="2400"/>
              <a:t> retailers – </a:t>
            </a:r>
            <a:r>
              <a:rPr lang="en-US" sz="2400" b="1"/>
              <a:t>7am to 11pm</a:t>
            </a:r>
            <a:r>
              <a:rPr lang="en-US" sz="2400"/>
              <a:t>.</a:t>
            </a:r>
          </a:p>
          <a:p>
            <a:pPr marL="342900" indent="-342900">
              <a:buFont typeface="Arial" panose="020B0604020202020204" pitchFamily="34" charset="0"/>
              <a:buChar char="•"/>
            </a:pPr>
            <a:endParaRPr lang="en-US" sz="2400"/>
          </a:p>
          <a:p>
            <a:pPr marL="0" indent="0">
              <a:buNone/>
            </a:pPr>
            <a:r>
              <a:rPr lang="en-US" sz="2400"/>
              <a:t>All </a:t>
            </a:r>
            <a:r>
              <a:rPr lang="en-US" sz="2400" err="1"/>
              <a:t>licence</a:t>
            </a:r>
            <a:r>
              <a:rPr lang="en-US" sz="2400"/>
              <a:t> applications are determined on a </a:t>
            </a:r>
            <a:r>
              <a:rPr lang="en-US" sz="2400" b="1"/>
              <a:t>case-by-case basis </a:t>
            </a:r>
            <a:r>
              <a:rPr lang="en-US" sz="2400"/>
              <a:t>by the District Licensing Committee based on the criteria in the Act.</a:t>
            </a:r>
          </a:p>
          <a:p>
            <a:pPr marL="342900" indent="-342900">
              <a:buFont typeface="Arial" panose="020B0604020202020204" pitchFamily="34" charset="0"/>
              <a:buChar char="•"/>
            </a:pPr>
            <a:r>
              <a:rPr lang="en-US" sz="2400"/>
              <a:t>No specific limits on number, location, or type of </a:t>
            </a:r>
            <a:r>
              <a:rPr lang="en-US" sz="2400" err="1"/>
              <a:t>licences</a:t>
            </a:r>
            <a:r>
              <a:rPr lang="en-US" sz="2400"/>
              <a:t>.</a:t>
            </a:r>
          </a:p>
          <a:p>
            <a:pPr marL="342900" indent="-342900">
              <a:buFont typeface="Arial" panose="020B0604020202020204" pitchFamily="34" charset="0"/>
              <a:buChar char="•"/>
            </a:pPr>
            <a:r>
              <a:rPr lang="en-US" sz="2400"/>
              <a:t>Maximum trading hours and one-way door conditions may be negotiated for individual </a:t>
            </a:r>
            <a:r>
              <a:rPr lang="en-US" sz="2400" err="1"/>
              <a:t>licences</a:t>
            </a:r>
            <a:r>
              <a:rPr lang="en-US" sz="2400"/>
              <a:t>.</a:t>
            </a:r>
          </a:p>
        </p:txBody>
      </p:sp>
    </p:spTree>
    <p:extLst>
      <p:ext uri="{BB962C8B-B14F-4D97-AF65-F5344CB8AC3E}">
        <p14:creationId xmlns:p14="http://schemas.microsoft.com/office/powerpoint/2010/main" val="1300883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45301" y="533068"/>
            <a:ext cx="8562199" cy="615553"/>
          </a:xfrm>
        </p:spPr>
        <p:txBody>
          <a:bodyPr/>
          <a:lstStyle/>
          <a:p>
            <a:r>
              <a:rPr lang="en-US" sz="4000"/>
              <a:t>Key LAP rules in Wellington region</a:t>
            </a:r>
            <a:endParaRPr lang="en-NZ" sz="4000"/>
          </a:p>
        </p:txBody>
      </p:sp>
      <p:graphicFrame>
        <p:nvGraphicFramePr>
          <p:cNvPr id="14" name="Table 13">
            <a:extLst>
              <a:ext uri="{FF2B5EF4-FFF2-40B4-BE49-F238E27FC236}">
                <a16:creationId xmlns:a16="http://schemas.microsoft.com/office/drawing/2014/main" id="{A9DA48D7-832E-D6C8-6284-87E692F33ACE}"/>
              </a:ext>
            </a:extLst>
          </p:cNvPr>
          <p:cNvGraphicFramePr>
            <a:graphicFrameLocks noGrp="1"/>
          </p:cNvGraphicFramePr>
          <p:nvPr/>
        </p:nvGraphicFramePr>
        <p:xfrm>
          <a:off x="472720" y="1207888"/>
          <a:ext cx="11246560" cy="5423639"/>
        </p:xfrm>
        <a:graphic>
          <a:graphicData uri="http://schemas.openxmlformats.org/drawingml/2006/table">
            <a:tbl>
              <a:tblPr firstRow="1" bandRow="1">
                <a:tableStyleId>{5C22544A-7EE6-4342-B048-85BDC9FD1C3A}</a:tableStyleId>
              </a:tblPr>
              <a:tblGrid>
                <a:gridCol w="1169813">
                  <a:extLst>
                    <a:ext uri="{9D8B030D-6E8A-4147-A177-3AD203B41FA5}">
                      <a16:colId xmlns:a16="http://schemas.microsoft.com/office/drawing/2014/main" val="1208810435"/>
                    </a:ext>
                  </a:extLst>
                </a:gridCol>
                <a:gridCol w="3564467">
                  <a:extLst>
                    <a:ext uri="{9D8B030D-6E8A-4147-A177-3AD203B41FA5}">
                      <a16:colId xmlns:a16="http://schemas.microsoft.com/office/drawing/2014/main" val="3249046800"/>
                    </a:ext>
                  </a:extLst>
                </a:gridCol>
                <a:gridCol w="3617572">
                  <a:extLst>
                    <a:ext uri="{9D8B030D-6E8A-4147-A177-3AD203B41FA5}">
                      <a16:colId xmlns:a16="http://schemas.microsoft.com/office/drawing/2014/main" val="816792876"/>
                    </a:ext>
                  </a:extLst>
                </a:gridCol>
                <a:gridCol w="2894708">
                  <a:extLst>
                    <a:ext uri="{9D8B030D-6E8A-4147-A177-3AD203B41FA5}">
                      <a16:colId xmlns:a16="http://schemas.microsoft.com/office/drawing/2014/main" val="120253264"/>
                    </a:ext>
                  </a:extLst>
                </a:gridCol>
              </a:tblGrid>
              <a:tr h="364185">
                <a:tc>
                  <a:txBody>
                    <a:bodyPr/>
                    <a:lstStyle/>
                    <a:p>
                      <a:r>
                        <a:rPr lang="en-NZ">
                          <a:solidFill>
                            <a:schemeClr val="tx1"/>
                          </a:solidFill>
                        </a:rPr>
                        <a:t>Council</a:t>
                      </a:r>
                    </a:p>
                  </a:txBody>
                  <a:tcPr/>
                </a:tc>
                <a:tc>
                  <a:txBody>
                    <a:bodyPr/>
                    <a:lstStyle/>
                    <a:p>
                      <a:r>
                        <a:rPr lang="en-NZ">
                          <a:solidFill>
                            <a:schemeClr val="tx1"/>
                          </a:solidFill>
                        </a:rPr>
                        <a:t>On-licences</a:t>
                      </a:r>
                    </a:p>
                  </a:txBody>
                  <a:tcPr/>
                </a:tc>
                <a:tc>
                  <a:txBody>
                    <a:bodyPr/>
                    <a:lstStyle/>
                    <a:p>
                      <a:r>
                        <a:rPr lang="en-NZ">
                          <a:solidFill>
                            <a:schemeClr val="tx1"/>
                          </a:solidFill>
                        </a:rPr>
                        <a:t>Off-licences</a:t>
                      </a:r>
                    </a:p>
                  </a:txBody>
                  <a:tcPr/>
                </a:tc>
                <a:tc>
                  <a:txBody>
                    <a:bodyPr/>
                    <a:lstStyle/>
                    <a:p>
                      <a:r>
                        <a:rPr lang="en-NZ">
                          <a:solidFill>
                            <a:schemeClr val="tx1"/>
                          </a:solidFill>
                        </a:rPr>
                        <a:t>Other</a:t>
                      </a:r>
                    </a:p>
                  </a:txBody>
                  <a:tcPr/>
                </a:tc>
                <a:extLst>
                  <a:ext uri="{0D108BD9-81ED-4DB2-BD59-A6C34878D82A}">
                    <a16:rowId xmlns:a16="http://schemas.microsoft.com/office/drawing/2014/main" val="1337923859"/>
                  </a:ext>
                </a:extLst>
              </a:tr>
              <a:tr h="1858443">
                <a:tc>
                  <a:txBody>
                    <a:bodyPr/>
                    <a:lstStyle/>
                    <a:p>
                      <a:r>
                        <a:rPr lang="en-NZ"/>
                        <a:t>Hutt City (2024)</a:t>
                      </a:r>
                    </a:p>
                  </a:txBody>
                  <a:tcPr/>
                </a:tc>
                <a:tc>
                  <a:txBody>
                    <a:bodyPr/>
                    <a:lstStyle/>
                    <a:p>
                      <a:r>
                        <a:rPr lang="en-NZ" sz="1400"/>
                        <a:t>Taverns/hotels/nightclubs/function centres:</a:t>
                      </a:r>
                      <a:endParaRPr lang="en-NZ" sz="1400" b="1"/>
                    </a:p>
                    <a:p>
                      <a:r>
                        <a:rPr lang="en-NZ" sz="1400" b="0" u="sng"/>
                        <a:t>CBD &amp; Jackson St, Petone</a:t>
                      </a:r>
                    </a:p>
                    <a:p>
                      <a:pPr marL="285750" indent="-285750">
                        <a:buFont typeface="Arial" panose="020B0604020202020204" pitchFamily="34" charset="0"/>
                        <a:buChar char="•"/>
                      </a:pPr>
                      <a:r>
                        <a:rPr lang="en-NZ" sz="1400"/>
                        <a:t>Maximum hours 7am to 3am </a:t>
                      </a:r>
                    </a:p>
                    <a:p>
                      <a:pPr marL="285750" indent="-285750">
                        <a:buFont typeface="Arial" panose="020B0604020202020204" pitchFamily="34" charset="0"/>
                        <a:buChar char="•"/>
                      </a:pPr>
                      <a:r>
                        <a:rPr lang="en-NZ" sz="1400" b="1"/>
                        <a:t>1 year probation with 1am closing </a:t>
                      </a:r>
                      <a:r>
                        <a:rPr lang="en-NZ" sz="1400"/>
                        <a:t>for new licences</a:t>
                      </a:r>
                    </a:p>
                    <a:p>
                      <a:pPr marL="0" indent="0">
                        <a:buFont typeface="Arial" panose="020B0604020202020204" pitchFamily="34" charset="0"/>
                        <a:buNone/>
                      </a:pPr>
                      <a:r>
                        <a:rPr lang="en-NZ" sz="1400" b="0" u="sng"/>
                        <a:t>Outside of this area</a:t>
                      </a:r>
                    </a:p>
                    <a:p>
                      <a:pPr marL="285750" indent="-285750">
                        <a:buFont typeface="Arial" panose="020B0604020202020204" pitchFamily="34" charset="0"/>
                        <a:buChar char="•"/>
                      </a:pPr>
                      <a:r>
                        <a:rPr lang="en-NZ" sz="1400"/>
                        <a:t>Maximum hours 7am to 1am</a:t>
                      </a:r>
                    </a:p>
                    <a:p>
                      <a:pPr marL="285750" indent="-285750">
                        <a:buFont typeface="Arial" panose="020B0604020202020204" pitchFamily="34" charset="0"/>
                        <a:buChar char="•"/>
                      </a:pPr>
                      <a:r>
                        <a:rPr lang="en-NZ" sz="1400" b="0"/>
                        <a:t>1 year probation </a:t>
                      </a:r>
                      <a:r>
                        <a:rPr lang="en-NZ" sz="1400"/>
                        <a:t>for new licences</a:t>
                      </a:r>
                    </a:p>
                  </a:txBody>
                  <a:tcPr/>
                </a:tc>
                <a:tc>
                  <a:txBody>
                    <a:bodyPr/>
                    <a:lstStyle/>
                    <a:p>
                      <a:pPr marL="285750" indent="-285750">
                        <a:buFont typeface="Arial" panose="020B0604020202020204" pitchFamily="34" charset="0"/>
                        <a:buChar char="•"/>
                      </a:pPr>
                      <a:r>
                        <a:rPr lang="en-NZ" sz="1400"/>
                        <a:t>Maximum hours 7am to 10pm</a:t>
                      </a:r>
                    </a:p>
                    <a:p>
                      <a:pPr marL="0" indent="0">
                        <a:buFont typeface="Arial" panose="020B0604020202020204" pitchFamily="34" charset="0"/>
                        <a:buNone/>
                      </a:pPr>
                      <a:r>
                        <a:rPr lang="en-NZ" sz="1400" b="1"/>
                        <a:t>Maximum number of off-licences:</a:t>
                      </a:r>
                    </a:p>
                    <a:p>
                      <a:pPr marL="285750" indent="-285750">
                        <a:buFont typeface="Arial" panose="020B0604020202020204" pitchFamily="34" charset="0"/>
                        <a:buChar char="•"/>
                      </a:pPr>
                      <a:r>
                        <a:rPr lang="en-NZ" sz="1400" err="1"/>
                        <a:t>Naenae</a:t>
                      </a:r>
                      <a:r>
                        <a:rPr lang="en-NZ" sz="1400"/>
                        <a:t> – 4</a:t>
                      </a:r>
                    </a:p>
                    <a:p>
                      <a:pPr marL="285750" indent="-285750">
                        <a:buFont typeface="Arial" panose="020B0604020202020204" pitchFamily="34" charset="0"/>
                        <a:buChar char="•"/>
                      </a:pPr>
                      <a:r>
                        <a:rPr lang="en-NZ" sz="1400"/>
                        <a:t>Stokes Valley – 3</a:t>
                      </a:r>
                    </a:p>
                    <a:p>
                      <a:pPr marL="285750" indent="-285750">
                        <a:buFont typeface="Arial" panose="020B0604020202020204" pitchFamily="34" charset="0"/>
                        <a:buChar char="•"/>
                      </a:pPr>
                      <a:r>
                        <a:rPr lang="en-NZ" sz="1400" err="1"/>
                        <a:t>Taita</a:t>
                      </a:r>
                      <a:r>
                        <a:rPr lang="en-NZ" sz="1400"/>
                        <a:t> – 3</a:t>
                      </a:r>
                    </a:p>
                    <a:p>
                      <a:pPr marL="285750" indent="-285750">
                        <a:buFont typeface="Arial" panose="020B0604020202020204" pitchFamily="34" charset="0"/>
                        <a:buChar char="•"/>
                      </a:pPr>
                      <a:r>
                        <a:rPr lang="en-NZ" sz="1400"/>
                        <a:t>Avalon – 1</a:t>
                      </a:r>
                    </a:p>
                    <a:p>
                      <a:pPr marL="285750" indent="-285750">
                        <a:buFont typeface="Arial" panose="020B0604020202020204" pitchFamily="34" charset="0"/>
                        <a:buChar char="•"/>
                      </a:pPr>
                      <a:r>
                        <a:rPr lang="en-NZ" sz="1400"/>
                        <a:t>Hutt Central – 11</a:t>
                      </a:r>
                    </a:p>
                    <a:p>
                      <a:pPr marL="285750" indent="-285750">
                        <a:buFont typeface="Arial" panose="020B0604020202020204" pitchFamily="34" charset="0"/>
                        <a:buChar char="•"/>
                      </a:pPr>
                      <a:r>
                        <a:rPr lang="en-NZ" sz="1400"/>
                        <a:t>Wainuiomata - 6</a:t>
                      </a:r>
                    </a:p>
                  </a:txBody>
                  <a:tcPr/>
                </a:tc>
                <a:tc>
                  <a:txBody>
                    <a:bodyPr/>
                    <a:lstStyle/>
                    <a:p>
                      <a:r>
                        <a:rPr lang="en-NZ" sz="1400"/>
                        <a:t>Discretionary conditions regarding special licences (e.g. no glassware outside, plastic containers or cans, promotion of responsible alcohol use)</a:t>
                      </a:r>
                    </a:p>
                  </a:txBody>
                  <a:tcPr/>
                </a:tc>
                <a:extLst>
                  <a:ext uri="{0D108BD9-81ED-4DB2-BD59-A6C34878D82A}">
                    <a16:rowId xmlns:a16="http://schemas.microsoft.com/office/drawing/2014/main" val="1948173074"/>
                  </a:ext>
                </a:extLst>
              </a:tr>
              <a:tr h="1145202">
                <a:tc>
                  <a:txBody>
                    <a:bodyPr/>
                    <a:lstStyle/>
                    <a:p>
                      <a:r>
                        <a:rPr lang="en-NZ"/>
                        <a:t>Porirua City (2025)</a:t>
                      </a:r>
                    </a:p>
                  </a:txBody>
                  <a:tcPr/>
                </a:tc>
                <a:tc>
                  <a:txBody>
                    <a:bodyPr/>
                    <a:lstStyle/>
                    <a:p>
                      <a:pPr marL="285750" indent="-285750">
                        <a:buFont typeface="Arial" panose="020B0604020202020204" pitchFamily="34" charset="0"/>
                        <a:buChar char="•"/>
                      </a:pPr>
                      <a:r>
                        <a:rPr lang="en-NZ" sz="1400"/>
                        <a:t>Maximum hours 8am to 2am</a:t>
                      </a:r>
                    </a:p>
                    <a:p>
                      <a:pPr marL="285750" indent="-285750">
                        <a:buFont typeface="Arial" panose="020B0604020202020204" pitchFamily="34" charset="0"/>
                        <a:buChar char="•"/>
                      </a:pPr>
                      <a:r>
                        <a:rPr lang="en-NZ" sz="1400"/>
                        <a:t>On-licence hotels can trade at any time on any day to lodgers</a:t>
                      </a:r>
                    </a:p>
                    <a:p>
                      <a:pPr marL="285750" indent="-285750">
                        <a:buFont typeface="Arial" panose="020B0604020202020204" pitchFamily="34" charset="0"/>
                        <a:buChar char="•"/>
                      </a:pPr>
                      <a:r>
                        <a:rPr lang="en-NZ" sz="1400"/>
                        <a:t>Same rules apply to club licences, except RSAs can trade from 4am to 1pm on ANZAC day</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a:t>Maximum hours 9am to 9pm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b="1"/>
                        <a:t>Freeze with rebuttable presumption </a:t>
                      </a:r>
                      <a:r>
                        <a:rPr lang="en-NZ" sz="1400"/>
                        <a:t>on any new off-licences in 4 priority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a:t>Remote sellers can trade at any time/day.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a:t>Discretionary conditions (buy now pay later, single sales, advertising, remote sellers and on-demand delivery)</a:t>
                      </a:r>
                    </a:p>
                  </a:txBody>
                  <a:tcPr/>
                </a:tc>
                <a:tc>
                  <a:txBody>
                    <a:bodyPr/>
                    <a:lstStyle/>
                    <a:p>
                      <a:pPr marL="285750" indent="-285750">
                        <a:buFont typeface="Arial" panose="020B0604020202020204" pitchFamily="34" charset="0"/>
                        <a:buChar char="•"/>
                      </a:pPr>
                      <a:r>
                        <a:rPr lang="en-NZ" sz="1400"/>
                        <a:t>No licences will be granted in </a:t>
                      </a:r>
                      <a:r>
                        <a:rPr lang="en-NZ" sz="1400" b="1"/>
                        <a:t>close proximity to sensitive sites </a:t>
                      </a:r>
                      <a:r>
                        <a:rPr lang="en-NZ" sz="1400"/>
                        <a:t>(schools, drug/alcohol treatment providers)</a:t>
                      </a:r>
                    </a:p>
                    <a:p>
                      <a:pPr marL="285750" indent="-285750">
                        <a:buFont typeface="Arial" panose="020B0604020202020204" pitchFamily="34" charset="0"/>
                        <a:buChar char="•"/>
                      </a:pPr>
                      <a:r>
                        <a:rPr lang="en-NZ" sz="1400"/>
                        <a:t>Discretionary conditions for club licences (manager onsite after 9pm, serve wise training)</a:t>
                      </a:r>
                    </a:p>
                  </a:txBody>
                  <a:tcPr/>
                </a:tc>
                <a:extLst>
                  <a:ext uri="{0D108BD9-81ED-4DB2-BD59-A6C34878D82A}">
                    <a16:rowId xmlns:a16="http://schemas.microsoft.com/office/drawing/2014/main" val="175018832"/>
                  </a:ext>
                </a:extLst>
              </a:tr>
              <a:tr h="1614476">
                <a:tc>
                  <a:txBody>
                    <a:bodyPr/>
                    <a:lstStyle/>
                    <a:p>
                      <a:r>
                        <a:rPr lang="en-NZ"/>
                        <a:t>Wairarapa District Councils (2024)</a:t>
                      </a:r>
                    </a:p>
                  </a:txBody>
                  <a:tcPr/>
                </a:tc>
                <a:tc>
                  <a:txBody>
                    <a:bodyPr/>
                    <a:lstStyle/>
                    <a:p>
                      <a:pPr marL="285750" indent="-285750">
                        <a:buFont typeface="Arial" panose="020B0604020202020204" pitchFamily="34" charset="0"/>
                        <a:buChar char="•"/>
                      </a:pPr>
                      <a:r>
                        <a:rPr lang="en-NZ" sz="1400"/>
                        <a:t>Maximum hours 8am to 1am</a:t>
                      </a:r>
                    </a:p>
                    <a:p>
                      <a:pPr marL="285750" indent="-285750">
                        <a:buFont typeface="Arial" panose="020B0604020202020204" pitchFamily="34" charset="0"/>
                        <a:buChar char="•"/>
                      </a:pPr>
                      <a:r>
                        <a:rPr lang="en-NZ" sz="1400"/>
                        <a:t>Hotel in-bedroom (mini-bar) and/or lodgers sales have 24 hour trading</a:t>
                      </a:r>
                    </a:p>
                    <a:p>
                      <a:pPr marL="285750" indent="-285750">
                        <a:buFont typeface="Arial" panose="020B0604020202020204" pitchFamily="34" charset="0"/>
                        <a:buChar char="•"/>
                      </a:pPr>
                      <a:r>
                        <a:rPr lang="en-NZ" sz="1400"/>
                        <a:t>Discretionary condition for BYO restaurants to require a duty manager during busy periods e.g. Thursday, Friday, Saturday nights</a:t>
                      </a:r>
                    </a:p>
                  </a:txBody>
                  <a:tcPr/>
                </a:tc>
                <a:tc>
                  <a:txBody>
                    <a:bodyPr/>
                    <a:lstStyle/>
                    <a:p>
                      <a:pPr marL="285750" indent="-285750">
                        <a:buFont typeface="Arial" panose="020B0604020202020204" pitchFamily="34" charset="0"/>
                        <a:buChar char="•"/>
                      </a:pPr>
                      <a:r>
                        <a:rPr lang="en-NZ" sz="1400"/>
                        <a:t>Maximum hours 7am to 10pm - supermarkets and grocery stores</a:t>
                      </a:r>
                    </a:p>
                    <a:p>
                      <a:pPr marL="285750" indent="-285750">
                        <a:buFont typeface="Arial" panose="020B0604020202020204" pitchFamily="34" charset="0"/>
                        <a:buChar char="•"/>
                      </a:pPr>
                      <a:r>
                        <a:rPr lang="en-NZ" sz="1400"/>
                        <a:t>All others 9am to 10pm</a:t>
                      </a:r>
                    </a:p>
                    <a:p>
                      <a:pPr marL="285750" indent="-285750">
                        <a:buFont typeface="Arial" panose="020B0604020202020204" pitchFamily="34" charset="0"/>
                        <a:buChar char="•"/>
                      </a:pPr>
                      <a:r>
                        <a:rPr lang="en-NZ" sz="1400"/>
                        <a:t>No new licences granted </a:t>
                      </a:r>
                      <a:r>
                        <a:rPr lang="en-NZ" sz="1400" b="1"/>
                        <a:t>within 100m of sensitive sites</a:t>
                      </a:r>
                      <a:r>
                        <a:rPr lang="en-NZ" sz="1400"/>
                        <a:t> (except supermarkets, grocery stores)</a:t>
                      </a:r>
                    </a:p>
                  </a:txBody>
                  <a:tcPr/>
                </a:tc>
                <a:tc>
                  <a:txBody>
                    <a:bodyPr/>
                    <a:lstStyle/>
                    <a:p>
                      <a:pPr marL="285750" indent="-285750">
                        <a:buFont typeface="Arial" panose="020B0604020202020204" pitchFamily="34" charset="0"/>
                        <a:buChar char="•"/>
                      </a:pPr>
                      <a:r>
                        <a:rPr lang="en-NZ" sz="1400"/>
                        <a:t>Maximum hours 8am to 11pm for Sports Clubs</a:t>
                      </a:r>
                    </a:p>
                    <a:p>
                      <a:pPr marL="285750" indent="-285750">
                        <a:buFont typeface="Arial" panose="020B0604020202020204" pitchFamily="34" charset="0"/>
                        <a:buChar char="•"/>
                      </a:pPr>
                      <a:r>
                        <a:rPr lang="en-NZ" sz="1400"/>
                        <a:t>8am to 1am for other Club licences</a:t>
                      </a:r>
                    </a:p>
                    <a:p>
                      <a:pPr marL="285750" indent="-285750">
                        <a:buFont typeface="Arial" panose="020B0604020202020204" pitchFamily="34" charset="0"/>
                        <a:buChar char="•"/>
                      </a:pPr>
                      <a:r>
                        <a:rPr lang="en-NZ" sz="1400"/>
                        <a:t>Special licences will not be granted for events focused on children</a:t>
                      </a:r>
                    </a:p>
                  </a:txBody>
                  <a:tcPr/>
                </a:tc>
                <a:extLst>
                  <a:ext uri="{0D108BD9-81ED-4DB2-BD59-A6C34878D82A}">
                    <a16:rowId xmlns:a16="http://schemas.microsoft.com/office/drawing/2014/main" val="3817975128"/>
                  </a:ext>
                </a:extLst>
              </a:tr>
            </a:tbl>
          </a:graphicData>
        </a:graphic>
      </p:graphicFrame>
    </p:spTree>
    <p:extLst>
      <p:ext uri="{BB962C8B-B14F-4D97-AF65-F5344CB8AC3E}">
        <p14:creationId xmlns:p14="http://schemas.microsoft.com/office/powerpoint/2010/main" val="2804391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45301" y="533068"/>
            <a:ext cx="8562199" cy="615553"/>
          </a:xfrm>
        </p:spPr>
        <p:txBody>
          <a:bodyPr/>
          <a:lstStyle/>
          <a:p>
            <a:r>
              <a:rPr lang="en-US" sz="4000"/>
              <a:t>Key LAP rules in metro councils</a:t>
            </a:r>
            <a:endParaRPr lang="en-NZ" sz="4000"/>
          </a:p>
        </p:txBody>
      </p:sp>
      <p:graphicFrame>
        <p:nvGraphicFramePr>
          <p:cNvPr id="2" name="Table 1">
            <a:extLst>
              <a:ext uri="{FF2B5EF4-FFF2-40B4-BE49-F238E27FC236}">
                <a16:creationId xmlns:a16="http://schemas.microsoft.com/office/drawing/2014/main" id="{0A023E45-5A4E-D9BB-66DB-06A70809122F}"/>
              </a:ext>
            </a:extLst>
          </p:cNvPr>
          <p:cNvGraphicFramePr>
            <a:graphicFrameLocks noGrp="1"/>
          </p:cNvGraphicFramePr>
          <p:nvPr>
            <p:extLst>
              <p:ext uri="{D42A27DB-BD31-4B8C-83A1-F6EECF244321}">
                <p14:modId xmlns:p14="http://schemas.microsoft.com/office/powerpoint/2010/main" val="2340446208"/>
              </p:ext>
            </p:extLst>
          </p:nvPr>
        </p:nvGraphicFramePr>
        <p:xfrm>
          <a:off x="501445" y="1296981"/>
          <a:ext cx="11208774" cy="4106721"/>
        </p:xfrm>
        <a:graphic>
          <a:graphicData uri="http://schemas.openxmlformats.org/drawingml/2006/table">
            <a:tbl>
              <a:tblPr firstRow="1" bandRow="1">
                <a:tableStyleId>{5C22544A-7EE6-4342-B048-85BDC9FD1C3A}</a:tableStyleId>
              </a:tblPr>
              <a:tblGrid>
                <a:gridCol w="1128894">
                  <a:extLst>
                    <a:ext uri="{9D8B030D-6E8A-4147-A177-3AD203B41FA5}">
                      <a16:colId xmlns:a16="http://schemas.microsoft.com/office/drawing/2014/main" val="1208810435"/>
                    </a:ext>
                  </a:extLst>
                </a:gridCol>
                <a:gridCol w="3488057">
                  <a:extLst>
                    <a:ext uri="{9D8B030D-6E8A-4147-A177-3AD203B41FA5}">
                      <a16:colId xmlns:a16="http://schemas.microsoft.com/office/drawing/2014/main" val="3249046800"/>
                    </a:ext>
                  </a:extLst>
                </a:gridCol>
                <a:gridCol w="3523184">
                  <a:extLst>
                    <a:ext uri="{9D8B030D-6E8A-4147-A177-3AD203B41FA5}">
                      <a16:colId xmlns:a16="http://schemas.microsoft.com/office/drawing/2014/main" val="816792876"/>
                    </a:ext>
                  </a:extLst>
                </a:gridCol>
                <a:gridCol w="3068639">
                  <a:extLst>
                    <a:ext uri="{9D8B030D-6E8A-4147-A177-3AD203B41FA5}">
                      <a16:colId xmlns:a16="http://schemas.microsoft.com/office/drawing/2014/main" val="120253264"/>
                    </a:ext>
                  </a:extLst>
                </a:gridCol>
              </a:tblGrid>
              <a:tr h="390567">
                <a:tc>
                  <a:txBody>
                    <a:bodyPr/>
                    <a:lstStyle/>
                    <a:p>
                      <a:r>
                        <a:rPr lang="en-NZ">
                          <a:solidFill>
                            <a:schemeClr val="tx1"/>
                          </a:solidFill>
                        </a:rPr>
                        <a:t>Council</a:t>
                      </a:r>
                    </a:p>
                  </a:txBody>
                  <a:tcPr/>
                </a:tc>
                <a:tc>
                  <a:txBody>
                    <a:bodyPr/>
                    <a:lstStyle/>
                    <a:p>
                      <a:r>
                        <a:rPr lang="en-NZ">
                          <a:solidFill>
                            <a:schemeClr val="tx1"/>
                          </a:solidFill>
                        </a:rPr>
                        <a:t>On-licences</a:t>
                      </a:r>
                    </a:p>
                  </a:txBody>
                  <a:tcPr/>
                </a:tc>
                <a:tc>
                  <a:txBody>
                    <a:bodyPr/>
                    <a:lstStyle/>
                    <a:p>
                      <a:r>
                        <a:rPr lang="en-NZ">
                          <a:solidFill>
                            <a:schemeClr val="tx1"/>
                          </a:solidFill>
                        </a:rPr>
                        <a:t>Off-licences</a:t>
                      </a:r>
                    </a:p>
                  </a:txBody>
                  <a:tcPr/>
                </a:tc>
                <a:tc>
                  <a:txBody>
                    <a:bodyPr/>
                    <a:lstStyle/>
                    <a:p>
                      <a:r>
                        <a:rPr lang="en-NZ">
                          <a:solidFill>
                            <a:schemeClr val="tx1"/>
                          </a:solidFill>
                        </a:rPr>
                        <a:t>Other</a:t>
                      </a:r>
                    </a:p>
                  </a:txBody>
                  <a:tcPr/>
                </a:tc>
                <a:extLst>
                  <a:ext uri="{0D108BD9-81ED-4DB2-BD59-A6C34878D82A}">
                    <a16:rowId xmlns:a16="http://schemas.microsoft.com/office/drawing/2014/main" val="1337923859"/>
                  </a:ext>
                </a:extLst>
              </a:tr>
              <a:tr h="1390385">
                <a:tc>
                  <a:txBody>
                    <a:bodyPr/>
                    <a:lstStyle/>
                    <a:p>
                      <a:r>
                        <a:rPr lang="en-NZ"/>
                        <a:t>Auckland (2024)</a:t>
                      </a:r>
                    </a:p>
                  </a:txBody>
                  <a:tcPr/>
                </a:tc>
                <a:tc>
                  <a:txBody>
                    <a:bodyPr/>
                    <a:lstStyle/>
                    <a:p>
                      <a:pPr marL="285750" indent="-285750">
                        <a:buFont typeface="Arial" panose="020B0604020202020204" pitchFamily="34" charset="0"/>
                        <a:buChar char="•"/>
                      </a:pPr>
                      <a:r>
                        <a:rPr lang="en-NZ" sz="1400"/>
                        <a:t>Maximum hours 8am to 4am in the </a:t>
                      </a:r>
                      <a:r>
                        <a:rPr lang="en-NZ" sz="1400" u="sng"/>
                        <a:t>City Centre </a:t>
                      </a:r>
                    </a:p>
                    <a:p>
                      <a:pPr marL="285750" indent="-285750">
                        <a:buFont typeface="Arial" panose="020B0604020202020204" pitchFamily="34" charset="0"/>
                        <a:buChar char="•"/>
                      </a:pPr>
                      <a:r>
                        <a:rPr lang="en-NZ" sz="1400"/>
                        <a:t>8am to 3am for the rest of the region</a:t>
                      </a:r>
                    </a:p>
                    <a:p>
                      <a:pPr marL="285750" indent="-285750">
                        <a:buFont typeface="Arial" panose="020B0604020202020204" pitchFamily="34" charset="0"/>
                        <a:buChar char="•"/>
                      </a:pPr>
                      <a:endParaRPr lang="en-NZ" sz="1400"/>
                    </a:p>
                  </a:txBody>
                  <a:tcPr/>
                </a:tc>
                <a:tc>
                  <a:txBody>
                    <a:bodyPr/>
                    <a:lstStyle/>
                    <a:p>
                      <a:pPr marL="285750" indent="-285750">
                        <a:buFont typeface="Arial" panose="020B0604020202020204" pitchFamily="34" charset="0"/>
                        <a:buChar char="•"/>
                      </a:pPr>
                      <a:r>
                        <a:rPr lang="en-NZ" sz="1400"/>
                        <a:t>Maximum hours 7am to 9pm</a:t>
                      </a:r>
                    </a:p>
                    <a:p>
                      <a:pPr marL="285750" indent="-285750">
                        <a:buFont typeface="Arial" panose="020B0604020202020204" pitchFamily="34" charset="0"/>
                        <a:buChar char="•"/>
                      </a:pPr>
                      <a:r>
                        <a:rPr lang="en-NZ" sz="1400" b="1"/>
                        <a:t>Temporary freeze on new licences </a:t>
                      </a:r>
                      <a:r>
                        <a:rPr lang="en-NZ" sz="1400"/>
                        <a:t>in the </a:t>
                      </a:r>
                      <a:r>
                        <a:rPr lang="en-NZ" sz="1400" u="sng"/>
                        <a:t>City Centre and Priority Overlay </a:t>
                      </a:r>
                      <a:r>
                        <a:rPr lang="en-NZ" sz="1400"/>
                        <a:t>areas for 24 months</a:t>
                      </a:r>
                    </a:p>
                    <a:p>
                      <a:pPr marL="285750" indent="-285750">
                        <a:buFont typeface="Arial" panose="020B0604020202020204" pitchFamily="34" charset="0"/>
                        <a:buChar char="•"/>
                      </a:pPr>
                      <a:r>
                        <a:rPr lang="en-NZ" sz="1400" b="1"/>
                        <a:t>Rebuttable presumption</a:t>
                      </a:r>
                      <a:r>
                        <a:rPr lang="en-NZ" sz="1400"/>
                        <a:t> against new licences in </a:t>
                      </a:r>
                      <a:r>
                        <a:rPr lang="en-NZ" sz="1400" u="sng"/>
                        <a:t>Neighbourhood Centres</a:t>
                      </a:r>
                    </a:p>
                  </a:txBody>
                  <a:tcPr/>
                </a:tc>
                <a:tc>
                  <a:txBody>
                    <a:bodyPr/>
                    <a:lstStyle/>
                    <a:p>
                      <a:pPr marL="285750" indent="-285750">
                        <a:buFont typeface="Arial" panose="020B0604020202020204" pitchFamily="34" charset="0"/>
                        <a:buChar char="•"/>
                      </a:pPr>
                      <a:r>
                        <a:rPr lang="en-NZ" sz="1400"/>
                        <a:t>Club licences maximum hours 9am to 1am</a:t>
                      </a:r>
                    </a:p>
                    <a:p>
                      <a:pPr marL="285750" indent="-285750">
                        <a:buFont typeface="Arial" panose="020B0604020202020204" pitchFamily="34" charset="0"/>
                        <a:buChar char="•"/>
                      </a:pPr>
                      <a:r>
                        <a:rPr lang="en-NZ" sz="1400"/>
                        <a:t>Special licences should not exceed maximum hours for on-licences in the area</a:t>
                      </a:r>
                    </a:p>
                  </a:txBody>
                  <a:tcPr/>
                </a:tc>
                <a:extLst>
                  <a:ext uri="{0D108BD9-81ED-4DB2-BD59-A6C34878D82A}">
                    <a16:rowId xmlns:a16="http://schemas.microsoft.com/office/drawing/2014/main" val="1948173074"/>
                  </a:ext>
                </a:extLst>
              </a:tr>
              <a:tr h="954169">
                <a:tc>
                  <a:txBody>
                    <a:bodyPr/>
                    <a:lstStyle/>
                    <a:p>
                      <a:r>
                        <a:rPr lang="en-NZ"/>
                        <a:t>Tauranga (2024)</a:t>
                      </a:r>
                    </a:p>
                  </a:txBody>
                  <a:tcPr/>
                </a:tc>
                <a:tc>
                  <a:txBody>
                    <a:bodyPr/>
                    <a:lstStyle/>
                    <a:p>
                      <a:pPr marL="285750" indent="-285750">
                        <a:buFont typeface="Arial" panose="020B0604020202020204" pitchFamily="34" charset="0"/>
                        <a:buChar char="•"/>
                      </a:pPr>
                      <a:r>
                        <a:rPr lang="en-NZ" sz="1400"/>
                        <a:t>Maximum hours 9am to 2am in the </a:t>
                      </a:r>
                      <a:r>
                        <a:rPr lang="en-NZ" sz="1400" u="sng"/>
                        <a:t>city centre</a:t>
                      </a:r>
                    </a:p>
                    <a:p>
                      <a:pPr marL="285750" indent="-285750">
                        <a:buFont typeface="Arial" panose="020B0604020202020204" pitchFamily="34" charset="0"/>
                        <a:buChar char="•"/>
                      </a:pPr>
                      <a:r>
                        <a:rPr lang="en-NZ" sz="1400"/>
                        <a:t>9am to 1am elsewhere</a:t>
                      </a:r>
                    </a:p>
                    <a:p>
                      <a:pPr marL="285750" indent="-285750">
                        <a:buFont typeface="Arial" panose="020B0604020202020204" pitchFamily="34" charset="0"/>
                        <a:buChar char="•"/>
                      </a:pPr>
                      <a:r>
                        <a:rPr lang="en-NZ" sz="1400"/>
                        <a:t>Same rules apply to club licences</a:t>
                      </a:r>
                    </a:p>
                  </a:txBody>
                  <a:tcPr/>
                </a:tc>
                <a:tc>
                  <a:txBody>
                    <a:bodyPr/>
                    <a:lstStyle/>
                    <a:p>
                      <a:pPr marL="285750" indent="-285750">
                        <a:buFont typeface="Arial" panose="020B0604020202020204" pitchFamily="34" charset="0"/>
                        <a:buChar char="•"/>
                      </a:pPr>
                      <a:r>
                        <a:rPr lang="en-NZ" sz="1400"/>
                        <a:t>Maximum hours 7am to 10pm</a:t>
                      </a:r>
                    </a:p>
                    <a:p>
                      <a:pPr marL="285750" indent="-285750">
                        <a:buFont typeface="Arial" panose="020B0604020202020204" pitchFamily="34" charset="0"/>
                        <a:buChar char="•"/>
                      </a:pPr>
                      <a:r>
                        <a:rPr lang="en-NZ" sz="1400" b="1"/>
                        <a:t>No new licences issued </a:t>
                      </a:r>
                      <a:r>
                        <a:rPr lang="en-NZ" sz="1400"/>
                        <a:t>for bottle stores within </a:t>
                      </a:r>
                      <a:r>
                        <a:rPr lang="en-NZ" sz="1400" u="sng"/>
                        <a:t>suburbs with a social deprivation index of 9 or 10</a:t>
                      </a:r>
                    </a:p>
                  </a:txBody>
                  <a:tcPr/>
                </a:tc>
                <a:tc>
                  <a:txBody>
                    <a:bodyPr/>
                    <a:lstStyle/>
                    <a:p>
                      <a:r>
                        <a:rPr lang="en-NZ" sz="1400"/>
                        <a:t>Discretionary conditions for special licences (e.g. limit of drinks sold per transaction, no high alcohol shots)</a:t>
                      </a:r>
                    </a:p>
                  </a:txBody>
                  <a:tcPr/>
                </a:tc>
                <a:extLst>
                  <a:ext uri="{0D108BD9-81ED-4DB2-BD59-A6C34878D82A}">
                    <a16:rowId xmlns:a16="http://schemas.microsoft.com/office/drawing/2014/main" val="175018832"/>
                  </a:ext>
                </a:extLst>
              </a:tr>
              <a:tr h="1347019">
                <a:tc>
                  <a:txBody>
                    <a:bodyPr/>
                    <a:lstStyle/>
                    <a:p>
                      <a:r>
                        <a:rPr lang="en-NZ"/>
                        <a:t>Dunedin (2018)</a:t>
                      </a:r>
                    </a:p>
                  </a:txBody>
                  <a:tcPr/>
                </a:tc>
                <a:tc>
                  <a:txBody>
                    <a:bodyPr/>
                    <a:lstStyle/>
                    <a:p>
                      <a:r>
                        <a:rPr lang="en-NZ" sz="1400" b="0" u="sng"/>
                        <a:t>In non-residential areas:</a:t>
                      </a:r>
                    </a:p>
                    <a:p>
                      <a:pPr marL="285750" indent="-285750">
                        <a:buFont typeface="Arial" panose="020B0604020202020204" pitchFamily="34" charset="0"/>
                        <a:buChar char="•"/>
                      </a:pPr>
                      <a:r>
                        <a:rPr lang="en-NZ" sz="1400"/>
                        <a:t>Hotels, taverns 8am to 3am</a:t>
                      </a:r>
                    </a:p>
                    <a:p>
                      <a:pPr marL="742950" lvl="1" indent="-285750">
                        <a:buFont typeface="Arial" panose="020B0604020202020204" pitchFamily="34" charset="0"/>
                        <a:buChar char="•"/>
                      </a:pPr>
                      <a:r>
                        <a:rPr lang="en-NZ" sz="1400" b="1"/>
                        <a:t>One-way door </a:t>
                      </a:r>
                      <a:r>
                        <a:rPr lang="en-NZ" sz="1400"/>
                        <a:t>at 2.30am</a:t>
                      </a:r>
                    </a:p>
                    <a:p>
                      <a:pPr marL="285750" indent="-285750">
                        <a:buFont typeface="Arial" panose="020B0604020202020204" pitchFamily="34" charset="0"/>
                        <a:buChar char="•"/>
                      </a:pPr>
                      <a:r>
                        <a:rPr lang="en-NZ" sz="1400"/>
                        <a:t>Restaurants/cafes 8am to 1am</a:t>
                      </a:r>
                    </a:p>
                    <a:p>
                      <a:pPr marL="285750" indent="-285750">
                        <a:buFont typeface="Arial" panose="020B0604020202020204" pitchFamily="34" charset="0"/>
                        <a:buChar char="•"/>
                      </a:pPr>
                      <a:r>
                        <a:rPr lang="en-NZ" sz="1400"/>
                        <a:t>Entertainment premises 5pm to 4am</a:t>
                      </a:r>
                    </a:p>
                    <a:p>
                      <a:pPr marL="742950" lvl="1" indent="-285750">
                        <a:buFont typeface="Arial" panose="020B0604020202020204" pitchFamily="34" charset="0"/>
                        <a:buChar char="•"/>
                      </a:pPr>
                      <a:r>
                        <a:rPr lang="en-NZ" sz="1400" b="1"/>
                        <a:t>One-way door </a:t>
                      </a:r>
                      <a:r>
                        <a:rPr lang="en-NZ" sz="1400"/>
                        <a:t>at 2.30am</a:t>
                      </a:r>
                    </a:p>
                  </a:txBody>
                  <a:tcPr/>
                </a:tc>
                <a:tc>
                  <a:txBody>
                    <a:bodyPr/>
                    <a:lstStyle/>
                    <a:p>
                      <a:pPr marL="285750" indent="-285750">
                        <a:buFont typeface="Arial" panose="020B0604020202020204" pitchFamily="34" charset="0"/>
                        <a:buChar char="•"/>
                      </a:pPr>
                      <a:r>
                        <a:rPr lang="en-NZ" sz="1400"/>
                        <a:t>Maximum hours 7am to 10pm</a:t>
                      </a:r>
                    </a:p>
                    <a:p>
                      <a:pPr marL="285750" indent="-285750">
                        <a:buFont typeface="Arial" panose="020B0604020202020204" pitchFamily="34" charset="0"/>
                        <a:buChar char="•"/>
                      </a:pPr>
                      <a:r>
                        <a:rPr lang="en-NZ" sz="1400"/>
                        <a:t>Exception to sale restriction on Easter Sunday – grape, fruit or vegetable wine made on the premises or where produce is grown on the land e.g. a vineyard</a:t>
                      </a:r>
                    </a:p>
                  </a:txBody>
                  <a:tcPr/>
                </a:tc>
                <a:tc>
                  <a:txBody>
                    <a:bodyPr/>
                    <a:lstStyle/>
                    <a:p>
                      <a:r>
                        <a:rPr lang="en-NZ" sz="1400"/>
                        <a:t>Licences for new hotels, taverns or bottle stores will not generally be granted if they are </a:t>
                      </a:r>
                      <a:r>
                        <a:rPr lang="en-NZ" sz="1400" b="1"/>
                        <a:t>within 100m of a sensitive facility </a:t>
                      </a:r>
                      <a:r>
                        <a:rPr lang="en-NZ" sz="1400"/>
                        <a:t>likely to attract young people, such as schools and playgrounds</a:t>
                      </a:r>
                    </a:p>
                  </a:txBody>
                  <a:tcPr/>
                </a:tc>
                <a:extLst>
                  <a:ext uri="{0D108BD9-81ED-4DB2-BD59-A6C34878D82A}">
                    <a16:rowId xmlns:a16="http://schemas.microsoft.com/office/drawing/2014/main" val="3817975128"/>
                  </a:ext>
                </a:extLst>
              </a:tr>
            </a:tbl>
          </a:graphicData>
        </a:graphic>
      </p:graphicFrame>
      <p:sp>
        <p:nvSpPr>
          <p:cNvPr id="4" name="TextBox 3">
            <a:extLst>
              <a:ext uri="{FF2B5EF4-FFF2-40B4-BE49-F238E27FC236}">
                <a16:creationId xmlns:a16="http://schemas.microsoft.com/office/drawing/2014/main" id="{8C25FF76-0A5B-FCFD-0BDA-334FFF3628A2}"/>
              </a:ext>
            </a:extLst>
          </p:cNvPr>
          <p:cNvSpPr txBox="1"/>
          <p:nvPr/>
        </p:nvSpPr>
        <p:spPr>
          <a:xfrm>
            <a:off x="501445" y="5473404"/>
            <a:ext cx="10780365" cy="1015663"/>
          </a:xfrm>
          <a:prstGeom prst="rect">
            <a:avLst/>
          </a:prstGeom>
          <a:noFill/>
        </p:spPr>
        <p:txBody>
          <a:bodyPr wrap="square">
            <a:spAutoFit/>
          </a:bodyPr>
          <a:lstStyle/>
          <a:p>
            <a:r>
              <a:rPr lang="en-US" u="none"/>
              <a:t>Christchurch (2025) – </a:t>
            </a:r>
            <a:r>
              <a:rPr lang="en-US" u="none" err="1"/>
              <a:t>off-licence</a:t>
            </a:r>
            <a:r>
              <a:rPr lang="en-US" err="1"/>
              <a:t>s</a:t>
            </a:r>
            <a:r>
              <a:rPr lang="en-US"/>
              <a:t> only</a:t>
            </a:r>
            <a:endParaRPr lang="en-US" u="none"/>
          </a:p>
          <a:p>
            <a:pPr marL="285750" indent="-285750">
              <a:buFont typeface="Arial" panose="020B0604020202020204" pitchFamily="34" charset="0"/>
              <a:buChar char="•"/>
            </a:pPr>
            <a:r>
              <a:rPr lang="en-US" sz="1400" u="none"/>
              <a:t>Maximum hours 7am to 9pm</a:t>
            </a:r>
          </a:p>
          <a:p>
            <a:pPr marL="285750" indent="-285750">
              <a:buFont typeface="Arial" panose="020B0604020202020204" pitchFamily="34" charset="0"/>
              <a:buChar char="•"/>
            </a:pPr>
            <a:r>
              <a:rPr lang="en-US" sz="1400" u="none"/>
              <a:t>Freeze on new </a:t>
            </a:r>
            <a:r>
              <a:rPr lang="en-US" sz="1400" u="none" err="1"/>
              <a:t>off-licences</a:t>
            </a:r>
            <a:r>
              <a:rPr lang="en-US" sz="1400" u="none"/>
              <a:t> in high deprivation areas</a:t>
            </a:r>
          </a:p>
          <a:p>
            <a:pPr marL="285750" indent="-285750">
              <a:buFont typeface="Arial" panose="020B0604020202020204" pitchFamily="34" charset="0"/>
              <a:buChar char="•"/>
            </a:pPr>
            <a:r>
              <a:rPr lang="en-US" sz="1400" u="none"/>
              <a:t>Bottle stores limited in location to schools, addiction facilities, bus interchange (various distances from 50m to 200m)</a:t>
            </a:r>
            <a:endParaRPr lang="en-NZ" sz="1400" u="none"/>
          </a:p>
        </p:txBody>
      </p:sp>
    </p:spTree>
    <p:extLst>
      <p:ext uri="{BB962C8B-B14F-4D97-AF65-F5344CB8AC3E}">
        <p14:creationId xmlns:p14="http://schemas.microsoft.com/office/powerpoint/2010/main" val="1186163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BDAB95-058C-32A0-B77D-6108E2750D5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F61176-2AC5-F882-73B4-85756AEB7E7A}"/>
              </a:ext>
            </a:extLst>
          </p:cNvPr>
          <p:cNvSpPr>
            <a:spLocks noGrp="1"/>
          </p:cNvSpPr>
          <p:nvPr>
            <p:ph type="body" sz="quarter" idx="13"/>
          </p:nvPr>
        </p:nvSpPr>
        <p:spPr>
          <a:xfrm>
            <a:off x="517303" y="513198"/>
            <a:ext cx="11084147" cy="615553"/>
          </a:xfrm>
        </p:spPr>
        <p:txBody>
          <a:bodyPr/>
          <a:lstStyle/>
          <a:p>
            <a:r>
              <a:rPr lang="en-NZ" sz="4000"/>
              <a:t>Agency views – Police, Health NZ, Inspectors</a:t>
            </a:r>
          </a:p>
        </p:txBody>
      </p:sp>
      <p:sp>
        <p:nvSpPr>
          <p:cNvPr id="4" name="Content Placeholder 3">
            <a:extLst>
              <a:ext uri="{FF2B5EF4-FFF2-40B4-BE49-F238E27FC236}">
                <a16:creationId xmlns:a16="http://schemas.microsoft.com/office/drawing/2014/main" id="{BFB4C486-F926-CD89-36A5-961A1FC670F9}"/>
              </a:ext>
            </a:extLst>
          </p:cNvPr>
          <p:cNvSpPr>
            <a:spLocks noGrp="1"/>
          </p:cNvSpPr>
          <p:nvPr>
            <p:ph idx="15"/>
          </p:nvPr>
        </p:nvSpPr>
        <p:spPr>
          <a:xfrm>
            <a:off x="517303" y="1463711"/>
            <a:ext cx="5769197" cy="3731830"/>
          </a:xfrm>
        </p:spPr>
        <p:txBody>
          <a:bodyPr/>
          <a:lstStyle/>
          <a:p>
            <a:pPr marL="0" lvl="1" indent="0">
              <a:buNone/>
            </a:pPr>
            <a:r>
              <a:rPr lang="en-NZ" b="1"/>
              <a:t>Effective licensing/LAP conditions</a:t>
            </a:r>
          </a:p>
          <a:p>
            <a:pPr lvl="1"/>
            <a:r>
              <a:rPr lang="en-NZ" sz="2000"/>
              <a:t>Reduce hours (particularly for off-licences and also high risk on-licences and clubs)</a:t>
            </a:r>
          </a:p>
          <a:p>
            <a:pPr lvl="1"/>
            <a:r>
              <a:rPr lang="en-NZ" sz="2000"/>
              <a:t>Spreading out high-risk on-licences (taverns/night clubs), no new off-licences in CBD</a:t>
            </a:r>
          </a:p>
          <a:p>
            <a:pPr lvl="1"/>
            <a:r>
              <a:rPr lang="en-NZ" sz="2000"/>
              <a:t>Strengthening host responsibility (CCTV, queue management, SCAB tool)</a:t>
            </a:r>
          </a:p>
          <a:p>
            <a:pPr lvl="1"/>
            <a:r>
              <a:rPr lang="en-NZ" sz="2000"/>
              <a:t>Point of sale conditions for off-licences (limits on single serves and chilled drinks, remote sale age and intoxication checks, buy-now-pay-later)</a:t>
            </a:r>
          </a:p>
          <a:p>
            <a:pPr lvl="1"/>
            <a:r>
              <a:rPr lang="en-NZ" sz="2000"/>
              <a:t>Limits on pricing, promotions (2 for 1), advertising, social media, bottomless brunches</a:t>
            </a:r>
          </a:p>
          <a:p>
            <a:pPr lvl="1"/>
            <a:r>
              <a:rPr lang="en-NZ" sz="2000"/>
              <a:t>One-way door conditions.</a:t>
            </a:r>
          </a:p>
        </p:txBody>
      </p:sp>
      <p:sp>
        <p:nvSpPr>
          <p:cNvPr id="3" name="Content Placeholder 2">
            <a:extLst>
              <a:ext uri="{FF2B5EF4-FFF2-40B4-BE49-F238E27FC236}">
                <a16:creationId xmlns:a16="http://schemas.microsoft.com/office/drawing/2014/main" id="{9CE5F152-BDCA-D84A-0999-05402DBBB047}"/>
              </a:ext>
            </a:extLst>
          </p:cNvPr>
          <p:cNvSpPr>
            <a:spLocks noGrp="1"/>
          </p:cNvSpPr>
          <p:nvPr>
            <p:ph idx="14"/>
          </p:nvPr>
        </p:nvSpPr>
        <p:spPr>
          <a:xfrm>
            <a:off x="6558534" y="1463711"/>
            <a:ext cx="5168845" cy="3731830"/>
          </a:xfrm>
        </p:spPr>
        <p:txBody>
          <a:bodyPr/>
          <a:lstStyle/>
          <a:p>
            <a:r>
              <a:rPr lang="en-US" b="1"/>
              <a:t>Priority </a:t>
            </a:r>
            <a:r>
              <a:rPr lang="en-US" b="1" err="1"/>
              <a:t>licence</a:t>
            </a:r>
            <a:r>
              <a:rPr lang="en-US" b="1"/>
              <a:t> types (for a LAP)</a:t>
            </a:r>
          </a:p>
          <a:p>
            <a:pPr marL="342900" indent="-342900">
              <a:buFont typeface="Arial" panose="020B0604020202020204" pitchFamily="34" charset="0"/>
              <a:buChar char="•"/>
            </a:pPr>
            <a:r>
              <a:rPr lang="en-US"/>
              <a:t>Off-</a:t>
            </a:r>
            <a:r>
              <a:rPr lang="en-US" err="1"/>
              <a:t>licences</a:t>
            </a:r>
            <a:r>
              <a:rPr lang="en-US"/>
              <a:t> (in priority areas) – supermarkets (low cost of alcohol)</a:t>
            </a:r>
          </a:p>
          <a:p>
            <a:pPr marL="342900" indent="-342900">
              <a:buFont typeface="Arial" panose="020B0604020202020204" pitchFamily="34" charset="0"/>
              <a:buChar char="•"/>
            </a:pPr>
            <a:r>
              <a:rPr lang="en-US"/>
              <a:t>On-</a:t>
            </a:r>
            <a:r>
              <a:rPr lang="en-US" err="1"/>
              <a:t>licences</a:t>
            </a:r>
            <a:r>
              <a:rPr lang="en-US"/>
              <a:t> – taverns and night clubs</a:t>
            </a:r>
          </a:p>
          <a:p>
            <a:pPr marL="342900" indent="-342900">
              <a:buFont typeface="Arial" panose="020B0604020202020204" pitchFamily="34" charset="0"/>
              <a:buChar char="•"/>
            </a:pPr>
            <a:r>
              <a:rPr lang="en-US"/>
              <a:t>Clubs – rugby/sports clubs</a:t>
            </a:r>
          </a:p>
          <a:p>
            <a:pPr marL="342900" indent="-342900">
              <a:buFont typeface="Arial" panose="020B0604020202020204" pitchFamily="34" charset="0"/>
              <a:buChar char="•"/>
            </a:pPr>
            <a:r>
              <a:rPr lang="en-US"/>
              <a:t>Events – sales by stores during street festivals, less so event </a:t>
            </a:r>
            <a:r>
              <a:rPr lang="en-US" err="1"/>
              <a:t>licences</a:t>
            </a:r>
            <a:endParaRPr lang="en-NZ"/>
          </a:p>
          <a:p>
            <a:pPr marL="0" lvl="1" indent="0">
              <a:buNone/>
            </a:pPr>
            <a:endParaRPr lang="en-NZ"/>
          </a:p>
        </p:txBody>
      </p:sp>
      <p:sp>
        <p:nvSpPr>
          <p:cNvPr id="6" name="TextBox 5">
            <a:extLst>
              <a:ext uri="{FF2B5EF4-FFF2-40B4-BE49-F238E27FC236}">
                <a16:creationId xmlns:a16="http://schemas.microsoft.com/office/drawing/2014/main" id="{0A862BAB-3CFC-5697-70E9-DCBBD8C4E26B}"/>
              </a:ext>
            </a:extLst>
          </p:cNvPr>
          <p:cNvSpPr txBox="1"/>
          <p:nvPr/>
        </p:nvSpPr>
        <p:spPr>
          <a:xfrm>
            <a:off x="590550" y="1094379"/>
            <a:ext cx="6093912" cy="369332"/>
          </a:xfrm>
          <a:prstGeom prst="rect">
            <a:avLst/>
          </a:prstGeom>
          <a:noFill/>
        </p:spPr>
        <p:txBody>
          <a:bodyPr wrap="square">
            <a:spAutoFit/>
          </a:bodyPr>
          <a:lstStyle/>
          <a:p>
            <a:pPr marL="0" lvl="1" indent="0">
              <a:buNone/>
            </a:pPr>
            <a:r>
              <a:rPr lang="en-US"/>
              <a:t>Meetings and workshop held in late 2025</a:t>
            </a:r>
          </a:p>
        </p:txBody>
      </p:sp>
    </p:spTree>
    <p:extLst>
      <p:ext uri="{BB962C8B-B14F-4D97-AF65-F5344CB8AC3E}">
        <p14:creationId xmlns:p14="http://schemas.microsoft.com/office/powerpoint/2010/main" val="1391813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29" y="369522"/>
            <a:ext cx="8527762" cy="667875"/>
          </a:xfrm>
        </p:spPr>
        <p:txBody>
          <a:bodyPr/>
          <a:lstStyle/>
          <a:p>
            <a:pPr>
              <a:spcAft>
                <a:spcPts val="600"/>
              </a:spcAft>
            </a:pPr>
            <a:r>
              <a:rPr lang="en-US" sz="4400" b="1" kern="1200">
                <a:latin typeface="+mj-lt"/>
                <a:ea typeface="+mj-ea"/>
                <a:cs typeface="+mj-cs"/>
              </a:rPr>
              <a:t>Alcohol-related Police incidents</a:t>
            </a:r>
          </a:p>
        </p:txBody>
      </p:sp>
      <p:pic>
        <p:nvPicPr>
          <p:cNvPr id="3" name="Picture 2">
            <a:extLst>
              <a:ext uri="{FF2B5EF4-FFF2-40B4-BE49-F238E27FC236}">
                <a16:creationId xmlns:a16="http://schemas.microsoft.com/office/drawing/2014/main" id="{3793AD84-8A5F-C683-2745-C5A9EF9FD535}"/>
              </a:ext>
            </a:extLst>
          </p:cNvPr>
          <p:cNvPicPr>
            <a:picLocks noChangeAspect="1"/>
          </p:cNvPicPr>
          <p:nvPr/>
        </p:nvPicPr>
        <p:blipFill rotWithShape="1">
          <a:blip r:embed="rId2"/>
          <a:srcRect l="3068" t="14255" r="31160" b="6953"/>
          <a:stretch/>
        </p:blipFill>
        <p:spPr>
          <a:xfrm>
            <a:off x="1180688" y="1037397"/>
            <a:ext cx="6805436" cy="5350986"/>
          </a:xfrm>
          <a:prstGeom prst="rect">
            <a:avLst/>
          </a:prstGeom>
        </p:spPr>
      </p:pic>
      <p:sp>
        <p:nvSpPr>
          <p:cNvPr id="2" name="Subtitle 3">
            <a:extLst>
              <a:ext uri="{FF2B5EF4-FFF2-40B4-BE49-F238E27FC236}">
                <a16:creationId xmlns:a16="http://schemas.microsoft.com/office/drawing/2014/main" id="{0B72CA81-6FBD-7994-936D-BB216E2C18C0}"/>
              </a:ext>
            </a:extLst>
          </p:cNvPr>
          <p:cNvSpPr txBox="1">
            <a:spLocks/>
          </p:cNvSpPr>
          <p:nvPr/>
        </p:nvSpPr>
        <p:spPr>
          <a:xfrm>
            <a:off x="8413854" y="1722326"/>
            <a:ext cx="2932572" cy="404921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a:t>Most alcohol-related Police incidents (including alcohol ban breaches) in 2023 occurred in the </a:t>
            </a:r>
            <a:r>
              <a:rPr lang="en-NZ" sz="2400" b="1"/>
              <a:t>central city </a:t>
            </a:r>
            <a:r>
              <a:rPr lang="en-NZ" sz="2400"/>
              <a:t>(Te Aro).</a:t>
            </a:r>
          </a:p>
          <a:p>
            <a:pPr marL="0" indent="0">
              <a:buNone/>
            </a:pPr>
            <a:r>
              <a:rPr lang="en-NZ" sz="2400"/>
              <a:t>This is followed by </a:t>
            </a:r>
            <a:r>
              <a:rPr lang="en-NZ" sz="2400" b="1"/>
              <a:t>suburban centres with greater socioeconomic deprivation</a:t>
            </a:r>
            <a:r>
              <a:rPr lang="en-NZ" sz="2400"/>
              <a:t>.</a:t>
            </a:r>
          </a:p>
        </p:txBody>
      </p:sp>
    </p:spTree>
    <p:extLst>
      <p:ext uri="{BB962C8B-B14F-4D97-AF65-F5344CB8AC3E}">
        <p14:creationId xmlns:p14="http://schemas.microsoft.com/office/powerpoint/2010/main" val="1542691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063A06-2015-54D1-E62A-EC8A2EDD41B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7C9ACF-71A7-922C-9E4E-87C012400BE4}"/>
              </a:ext>
            </a:extLst>
          </p:cNvPr>
          <p:cNvSpPr>
            <a:spLocks noGrp="1"/>
          </p:cNvSpPr>
          <p:nvPr>
            <p:ph type="body" sz="quarter" idx="13"/>
          </p:nvPr>
        </p:nvSpPr>
        <p:spPr>
          <a:xfrm>
            <a:off x="622588" y="531397"/>
            <a:ext cx="8527762" cy="667875"/>
          </a:xfrm>
        </p:spPr>
        <p:txBody>
          <a:bodyPr/>
          <a:lstStyle/>
          <a:p>
            <a:pPr>
              <a:spcAft>
                <a:spcPts val="600"/>
              </a:spcAft>
            </a:pPr>
            <a:r>
              <a:rPr lang="en-US" sz="4400" b="1" kern="1200">
                <a:latin typeface="+mj-lt"/>
                <a:ea typeface="+mj-ea"/>
                <a:cs typeface="+mj-cs"/>
              </a:rPr>
              <a:t>Alcohol-related ED attendances</a:t>
            </a:r>
          </a:p>
        </p:txBody>
      </p:sp>
      <p:pic>
        <p:nvPicPr>
          <p:cNvPr id="11" name="Picture 10">
            <a:extLst>
              <a:ext uri="{FF2B5EF4-FFF2-40B4-BE49-F238E27FC236}">
                <a16:creationId xmlns:a16="http://schemas.microsoft.com/office/drawing/2014/main" id="{8FB78D8C-E18A-ECFC-CEAA-02EC3CF74FBB}"/>
              </a:ext>
            </a:extLst>
          </p:cNvPr>
          <p:cNvPicPr>
            <a:picLocks noChangeAspect="1"/>
          </p:cNvPicPr>
          <p:nvPr/>
        </p:nvPicPr>
        <p:blipFill>
          <a:blip r:embed="rId2"/>
          <a:stretch>
            <a:fillRect/>
          </a:stretch>
        </p:blipFill>
        <p:spPr>
          <a:xfrm>
            <a:off x="306660" y="1339274"/>
            <a:ext cx="5957975" cy="4805301"/>
          </a:xfrm>
          <a:prstGeom prst="rect">
            <a:avLst/>
          </a:prstGeom>
        </p:spPr>
      </p:pic>
      <p:pic>
        <p:nvPicPr>
          <p:cNvPr id="12" name="Picture 11">
            <a:extLst>
              <a:ext uri="{FF2B5EF4-FFF2-40B4-BE49-F238E27FC236}">
                <a16:creationId xmlns:a16="http://schemas.microsoft.com/office/drawing/2014/main" id="{1ED034B9-EA7E-B337-75B7-B3CB9BF13402}"/>
              </a:ext>
            </a:extLst>
          </p:cNvPr>
          <p:cNvPicPr>
            <a:picLocks noChangeAspect="1"/>
          </p:cNvPicPr>
          <p:nvPr/>
        </p:nvPicPr>
        <p:blipFill rotWithShape="1">
          <a:blip r:embed="rId3"/>
          <a:srcRect l="1707"/>
          <a:stretch/>
        </p:blipFill>
        <p:spPr>
          <a:xfrm>
            <a:off x="6348173" y="1500141"/>
            <a:ext cx="5240110" cy="2952388"/>
          </a:xfrm>
          <a:prstGeom prst="rect">
            <a:avLst/>
          </a:prstGeom>
        </p:spPr>
      </p:pic>
      <p:sp>
        <p:nvSpPr>
          <p:cNvPr id="13" name="Subtitle 3">
            <a:extLst>
              <a:ext uri="{FF2B5EF4-FFF2-40B4-BE49-F238E27FC236}">
                <a16:creationId xmlns:a16="http://schemas.microsoft.com/office/drawing/2014/main" id="{0040F3DE-CAAE-D69D-B3B9-9901793426EB}"/>
              </a:ext>
            </a:extLst>
          </p:cNvPr>
          <p:cNvSpPr txBox="1">
            <a:spLocks/>
          </p:cNvSpPr>
          <p:nvPr/>
        </p:nvSpPr>
        <p:spPr>
          <a:xfrm>
            <a:off x="6348173" y="4592531"/>
            <a:ext cx="5240110" cy="18760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a:t>Alcohol-related emergency department admissions occur more frequently for people who reside in the </a:t>
            </a:r>
            <a:r>
              <a:rPr lang="en-NZ" sz="2400" b="1"/>
              <a:t>central city </a:t>
            </a:r>
            <a:r>
              <a:rPr lang="en-NZ" sz="2400"/>
              <a:t>and in </a:t>
            </a:r>
            <a:r>
              <a:rPr lang="en-NZ" sz="2400" b="1"/>
              <a:t>areas of greater socioeconomic deprivation.</a:t>
            </a:r>
          </a:p>
        </p:txBody>
      </p:sp>
    </p:spTree>
    <p:extLst>
      <p:ext uri="{BB962C8B-B14F-4D97-AF65-F5344CB8AC3E}">
        <p14:creationId xmlns:p14="http://schemas.microsoft.com/office/powerpoint/2010/main" val="1819335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29" y="369522"/>
            <a:ext cx="8527762" cy="667875"/>
          </a:xfrm>
        </p:spPr>
        <p:txBody>
          <a:bodyPr/>
          <a:lstStyle/>
          <a:p>
            <a:pPr>
              <a:spcAft>
                <a:spcPts val="600"/>
              </a:spcAft>
            </a:pPr>
            <a:r>
              <a:rPr lang="en-US" sz="4400" b="1" kern="1200">
                <a:latin typeface="+mj-lt"/>
                <a:ea typeface="+mj-ea"/>
                <a:cs typeface="+mj-cs"/>
              </a:rPr>
              <a:t>Alcohol-related Police incidents</a:t>
            </a:r>
          </a:p>
        </p:txBody>
      </p:sp>
      <p:pic>
        <p:nvPicPr>
          <p:cNvPr id="2" name="Picture 1">
            <a:extLst>
              <a:ext uri="{FF2B5EF4-FFF2-40B4-BE49-F238E27FC236}">
                <a16:creationId xmlns:a16="http://schemas.microsoft.com/office/drawing/2014/main" id="{A23381BE-E6BB-3A25-063D-C942B0906DDB}"/>
              </a:ext>
            </a:extLst>
          </p:cNvPr>
          <p:cNvPicPr>
            <a:picLocks noChangeAspect="1"/>
          </p:cNvPicPr>
          <p:nvPr/>
        </p:nvPicPr>
        <p:blipFill>
          <a:blip r:embed="rId2"/>
          <a:stretch>
            <a:fillRect/>
          </a:stretch>
        </p:blipFill>
        <p:spPr>
          <a:xfrm>
            <a:off x="1020624" y="1037397"/>
            <a:ext cx="7627973" cy="5723963"/>
          </a:xfrm>
          <a:prstGeom prst="rect">
            <a:avLst/>
          </a:prstGeom>
        </p:spPr>
      </p:pic>
    </p:spTree>
    <p:extLst>
      <p:ext uri="{BB962C8B-B14F-4D97-AF65-F5344CB8AC3E}">
        <p14:creationId xmlns:p14="http://schemas.microsoft.com/office/powerpoint/2010/main" val="1605014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4259631-A511-6FD1-FA91-C417697A68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76048AF-A526-8589-41FC-3FF127C02931}"/>
              </a:ext>
            </a:extLst>
          </p:cNvPr>
          <p:cNvSpPr>
            <a:spLocks noGrp="1"/>
          </p:cNvSpPr>
          <p:nvPr>
            <p:ph type="body" sz="quarter" idx="13"/>
          </p:nvPr>
        </p:nvSpPr>
        <p:spPr>
          <a:xfrm>
            <a:off x="525966" y="343322"/>
            <a:ext cx="8287833" cy="1269578"/>
          </a:xfrm>
        </p:spPr>
        <p:txBody>
          <a:bodyPr wrap="square" anchor="t">
            <a:normAutofit/>
          </a:bodyPr>
          <a:lstStyle/>
          <a:p>
            <a:pPr>
              <a:spcAft>
                <a:spcPts val="600"/>
              </a:spcAft>
            </a:pPr>
            <a:r>
              <a:rPr lang="en-NZ"/>
              <a:t>Licensing in Wellington</a:t>
            </a:r>
          </a:p>
        </p:txBody>
      </p:sp>
      <p:sp>
        <p:nvSpPr>
          <p:cNvPr id="3" name="Content Placeholder 2">
            <a:extLst>
              <a:ext uri="{FF2B5EF4-FFF2-40B4-BE49-F238E27FC236}">
                <a16:creationId xmlns:a16="http://schemas.microsoft.com/office/drawing/2014/main" id="{CB49FA64-4BCD-D992-7280-322DD095F74A}"/>
              </a:ext>
            </a:extLst>
          </p:cNvPr>
          <p:cNvSpPr>
            <a:spLocks noGrp="1"/>
          </p:cNvSpPr>
          <p:nvPr>
            <p:ph idx="15"/>
          </p:nvPr>
        </p:nvSpPr>
        <p:spPr>
          <a:xfrm>
            <a:off x="437066" y="1171106"/>
            <a:ext cx="11005634" cy="924394"/>
          </a:xfrm>
        </p:spPr>
        <p:txBody>
          <a:bodyPr>
            <a:normAutofit/>
          </a:bodyPr>
          <a:lstStyle/>
          <a:p>
            <a:r>
              <a:rPr lang="en-US" sz="2200"/>
              <a:t>Number of premise </a:t>
            </a:r>
            <a:r>
              <a:rPr lang="en-US" sz="2200" err="1"/>
              <a:t>licences</a:t>
            </a:r>
            <a:r>
              <a:rPr lang="en-US" sz="2200"/>
              <a:t> over the past 5 financial years have been relatively stable across all categories.</a:t>
            </a:r>
          </a:p>
        </p:txBody>
      </p:sp>
      <p:graphicFrame>
        <p:nvGraphicFramePr>
          <p:cNvPr id="8" name="Table 7">
            <a:extLst>
              <a:ext uri="{FF2B5EF4-FFF2-40B4-BE49-F238E27FC236}">
                <a16:creationId xmlns:a16="http://schemas.microsoft.com/office/drawing/2014/main" id="{230B84FB-D530-39C8-0FB3-16E9FB817626}"/>
              </a:ext>
            </a:extLst>
          </p:cNvPr>
          <p:cNvGraphicFramePr>
            <a:graphicFrameLocks noGrp="1"/>
          </p:cNvGraphicFramePr>
          <p:nvPr>
            <p:extLst>
              <p:ext uri="{D42A27DB-BD31-4B8C-83A1-F6EECF244321}">
                <p14:modId xmlns:p14="http://schemas.microsoft.com/office/powerpoint/2010/main" val="550022342"/>
              </p:ext>
            </p:extLst>
          </p:nvPr>
        </p:nvGraphicFramePr>
        <p:xfrm>
          <a:off x="1917700" y="2487322"/>
          <a:ext cx="7632699" cy="3139717"/>
        </p:xfrm>
        <a:graphic>
          <a:graphicData uri="http://schemas.openxmlformats.org/drawingml/2006/table">
            <a:tbl>
              <a:tblPr firstRow="1" bandRow="1">
                <a:tableStyleId>{5C22544A-7EE6-4342-B048-85BDC9FD1C3A}</a:tableStyleId>
              </a:tblPr>
              <a:tblGrid>
                <a:gridCol w="1727818">
                  <a:extLst>
                    <a:ext uri="{9D8B030D-6E8A-4147-A177-3AD203B41FA5}">
                      <a16:colId xmlns:a16="http://schemas.microsoft.com/office/drawing/2014/main" val="1124175318"/>
                    </a:ext>
                  </a:extLst>
                </a:gridCol>
                <a:gridCol w="1333868">
                  <a:extLst>
                    <a:ext uri="{9D8B030D-6E8A-4147-A177-3AD203B41FA5}">
                      <a16:colId xmlns:a16="http://schemas.microsoft.com/office/drawing/2014/main" val="1351070595"/>
                    </a:ext>
                  </a:extLst>
                </a:gridCol>
                <a:gridCol w="1301357">
                  <a:extLst>
                    <a:ext uri="{9D8B030D-6E8A-4147-A177-3AD203B41FA5}">
                      <a16:colId xmlns:a16="http://schemas.microsoft.com/office/drawing/2014/main" val="2461898403"/>
                    </a:ext>
                  </a:extLst>
                </a:gridCol>
                <a:gridCol w="1288010">
                  <a:extLst>
                    <a:ext uri="{9D8B030D-6E8A-4147-A177-3AD203B41FA5}">
                      <a16:colId xmlns:a16="http://schemas.microsoft.com/office/drawing/2014/main" val="3820978020"/>
                    </a:ext>
                  </a:extLst>
                </a:gridCol>
                <a:gridCol w="1981646">
                  <a:extLst>
                    <a:ext uri="{9D8B030D-6E8A-4147-A177-3AD203B41FA5}">
                      <a16:colId xmlns:a16="http://schemas.microsoft.com/office/drawing/2014/main" val="1983250172"/>
                    </a:ext>
                  </a:extLst>
                </a:gridCol>
              </a:tblGrid>
              <a:tr h="1031792">
                <a:tc>
                  <a:txBody>
                    <a:bodyPr/>
                    <a:lstStyle/>
                    <a:p>
                      <a:pPr marL="0" algn="l" defTabSz="914400" rtl="0" eaLnBrk="1" fontAlgn="b" latinLnBrk="0" hangingPunct="1"/>
                      <a:r>
                        <a:rPr lang="en-US" sz="1600" b="1" i="0" u="none" strike="noStrike" kern="1200">
                          <a:solidFill>
                            <a:srgbClr val="000000"/>
                          </a:solidFill>
                          <a:effectLst/>
                          <a:latin typeface="+mn-lt"/>
                          <a:ea typeface="+mn-ea"/>
                          <a:cs typeface="+mn-cs"/>
                        </a:rPr>
                        <a:t>Year (at 30 June)</a:t>
                      </a:r>
                      <a:endParaRPr lang="en-NZ" sz="1600" b="1" i="0" u="none" strike="noStrike" kern="1200">
                        <a:solidFill>
                          <a:srgbClr val="000000"/>
                        </a:solidFill>
                        <a:effectLst/>
                        <a:latin typeface="+mn-lt"/>
                        <a:ea typeface="+mn-ea"/>
                        <a:cs typeface="+mn-cs"/>
                      </a:endParaRPr>
                    </a:p>
                  </a:txBody>
                  <a:tcPr anchor="b"/>
                </a:tc>
                <a:tc>
                  <a:txBody>
                    <a:bodyPr/>
                    <a:lstStyle/>
                    <a:p>
                      <a:pPr algn="r" fontAlgn="b"/>
                      <a:r>
                        <a:rPr lang="en-US" sz="1600" b="1" i="0" u="none" strike="noStrike">
                          <a:solidFill>
                            <a:srgbClr val="000000"/>
                          </a:solidFill>
                          <a:effectLst/>
                          <a:latin typeface="+mn-lt"/>
                        </a:rPr>
                        <a:t>On-</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Off-</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Club </a:t>
                      </a:r>
                      <a:r>
                        <a:rPr lang="en-US" sz="1600" b="1" i="0" u="none" strike="noStrike" err="1">
                          <a:solidFill>
                            <a:srgbClr val="000000"/>
                          </a:solidFill>
                          <a:effectLst/>
                          <a:latin typeface="+mn-lt"/>
                        </a:rPr>
                        <a:t>licences</a:t>
                      </a:r>
                      <a:endParaRPr lang="en-NZ" sz="1600" b="1" i="0" u="none" strike="noStrike">
                        <a:solidFill>
                          <a:srgbClr val="000000"/>
                        </a:solidFill>
                        <a:effectLst/>
                        <a:latin typeface="+mn-lt"/>
                      </a:endParaRPr>
                    </a:p>
                  </a:txBody>
                  <a:tcPr marL="6350" marR="6350" marT="6350" marB="0" anchor="b"/>
                </a:tc>
                <a:tc>
                  <a:txBody>
                    <a:bodyPr/>
                    <a:lstStyle/>
                    <a:p>
                      <a:pPr algn="r" fontAlgn="b"/>
                      <a:r>
                        <a:rPr lang="en-US" sz="1600" b="1" i="0" u="none" strike="noStrike">
                          <a:solidFill>
                            <a:srgbClr val="000000"/>
                          </a:solidFill>
                          <a:effectLst/>
                          <a:latin typeface="+mn-lt"/>
                        </a:rPr>
                        <a:t>Total (excluding special </a:t>
                      </a:r>
                      <a:r>
                        <a:rPr lang="en-US" sz="1600" b="1" i="0" u="none" strike="noStrike" err="1">
                          <a:solidFill>
                            <a:srgbClr val="000000"/>
                          </a:solidFill>
                          <a:effectLst/>
                          <a:latin typeface="+mn-lt"/>
                        </a:rPr>
                        <a:t>licences</a:t>
                      </a:r>
                      <a:r>
                        <a:rPr lang="en-US" sz="1600" b="1" i="0" u="none" strike="noStrike">
                          <a:solidFill>
                            <a:srgbClr val="000000"/>
                          </a:solidFill>
                          <a:effectLst/>
                          <a:latin typeface="+mn-lt"/>
                        </a:rPr>
                        <a:t>)</a:t>
                      </a:r>
                      <a:endParaRPr lang="en-NZ" sz="1600" b="1" i="0" u="none" strike="noStrike">
                        <a:solidFill>
                          <a:srgbClr val="000000"/>
                        </a:solidFill>
                        <a:effectLst/>
                        <a:latin typeface="+mn-lt"/>
                      </a:endParaRPr>
                    </a:p>
                  </a:txBody>
                  <a:tcPr marL="6350" marR="6350" marT="6350" marB="0" anchor="b"/>
                </a:tc>
                <a:extLst>
                  <a:ext uri="{0D108BD9-81ED-4DB2-BD59-A6C34878D82A}">
                    <a16:rowId xmlns:a16="http://schemas.microsoft.com/office/drawing/2014/main" val="1281589363"/>
                  </a:ext>
                </a:extLst>
              </a:tr>
              <a:tr h="421585">
                <a:tc>
                  <a:txBody>
                    <a:bodyPr/>
                    <a:lstStyle/>
                    <a:p>
                      <a:pPr algn="l" fontAlgn="b"/>
                      <a:r>
                        <a:rPr lang="en-US" sz="1600" b="0" i="0" u="none" strike="noStrike">
                          <a:solidFill>
                            <a:srgbClr val="000000"/>
                          </a:solidFill>
                          <a:effectLst/>
                          <a:latin typeface="+mn-lt"/>
                        </a:rPr>
                        <a:t>2021</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508</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127</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54</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689</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928880240"/>
                  </a:ext>
                </a:extLst>
              </a:tr>
              <a:tr h="421585">
                <a:tc>
                  <a:txBody>
                    <a:bodyPr/>
                    <a:lstStyle/>
                    <a:p>
                      <a:pPr algn="l" fontAlgn="b"/>
                      <a:r>
                        <a:rPr lang="en-US" sz="1600" b="0" i="0" u="none" strike="noStrike">
                          <a:solidFill>
                            <a:srgbClr val="000000"/>
                          </a:solidFill>
                          <a:effectLst/>
                          <a:latin typeface="+mn-lt"/>
                        </a:rPr>
                        <a:t>2022</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523</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120</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694</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288178759"/>
                  </a:ext>
                </a:extLst>
              </a:tr>
              <a:tr h="421585">
                <a:tc>
                  <a:txBody>
                    <a:bodyPr/>
                    <a:lstStyle/>
                    <a:p>
                      <a:pPr algn="l" fontAlgn="b"/>
                      <a:r>
                        <a:rPr lang="en-US" sz="1600" b="0" i="0" u="none" strike="noStrike">
                          <a:solidFill>
                            <a:srgbClr val="000000"/>
                          </a:solidFill>
                          <a:effectLst/>
                          <a:latin typeface="+mn-lt"/>
                        </a:rPr>
                        <a:t>2023</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511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106</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49</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666</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965390336"/>
                  </a:ext>
                </a:extLst>
              </a:tr>
              <a:tr h="421585">
                <a:tc>
                  <a:txBody>
                    <a:bodyPr/>
                    <a:lstStyle/>
                    <a:p>
                      <a:pPr algn="l" fontAlgn="b"/>
                      <a:r>
                        <a:rPr lang="en-US" sz="1600" b="0" i="0" u="none" strike="noStrike">
                          <a:solidFill>
                            <a:srgbClr val="000000"/>
                          </a:solidFill>
                          <a:effectLst/>
                          <a:latin typeface="+mn-lt"/>
                        </a:rPr>
                        <a:t>2024</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533</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115</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699</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717627603"/>
                  </a:ext>
                </a:extLst>
              </a:tr>
              <a:tr h="421585">
                <a:tc>
                  <a:txBody>
                    <a:bodyPr/>
                    <a:lstStyle/>
                    <a:p>
                      <a:pPr algn="l" fontAlgn="b"/>
                      <a:r>
                        <a:rPr lang="en-US" sz="1600" b="0" i="0" u="none" strike="noStrike">
                          <a:solidFill>
                            <a:srgbClr val="000000"/>
                          </a:solidFill>
                          <a:effectLst/>
                          <a:latin typeface="+mn-lt"/>
                        </a:rPr>
                        <a:t>2025</a:t>
                      </a:r>
                      <a:endParaRPr lang="en-NZ" sz="1600" b="0" i="0" u="none" strike="noStrike">
                        <a:solidFill>
                          <a:srgbClr val="000000"/>
                        </a:solidFill>
                        <a:effectLst/>
                        <a:latin typeface="+mn-lt"/>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523</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120</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51</a:t>
                      </a:r>
                      <a:endParaRPr lang="en-NZ" sz="1600" b="0" i="0" u="none" strike="noStrike" kern="1200">
                        <a:solidFill>
                          <a:srgbClr val="000000"/>
                        </a:solidFill>
                        <a:effectLst/>
                        <a:latin typeface="+mn-lt"/>
                        <a:ea typeface="+mn-ea"/>
                        <a:cs typeface="+mn-cs"/>
                      </a:endParaRPr>
                    </a:p>
                  </a:txBody>
                  <a:tcPr marL="6350" marR="6350" marT="6350" marB="0" anchor="b"/>
                </a:tc>
                <a:tc>
                  <a:txBody>
                    <a:bodyPr/>
                    <a:lstStyle/>
                    <a:p>
                      <a:pPr algn="r" fontAlgn="b"/>
                      <a:r>
                        <a:rPr lang="en-US" sz="1600" b="0" i="0" u="none" strike="noStrike" kern="1200">
                          <a:solidFill>
                            <a:srgbClr val="000000"/>
                          </a:solidFill>
                          <a:effectLst/>
                          <a:latin typeface="+mn-lt"/>
                          <a:ea typeface="+mn-ea"/>
                          <a:cs typeface="+mn-cs"/>
                        </a:rPr>
                        <a:t>694</a:t>
                      </a:r>
                      <a:endParaRPr lang="en-NZ" sz="1600" b="0" i="0" u="none" strike="noStrike" kern="120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997408216"/>
                  </a:ext>
                </a:extLst>
              </a:tr>
            </a:tbl>
          </a:graphicData>
        </a:graphic>
      </p:graphicFrame>
      <p:sp>
        <p:nvSpPr>
          <p:cNvPr id="10" name="TextBox 9">
            <a:extLst>
              <a:ext uri="{FF2B5EF4-FFF2-40B4-BE49-F238E27FC236}">
                <a16:creationId xmlns:a16="http://schemas.microsoft.com/office/drawing/2014/main" id="{4B330916-C617-2BD2-4D07-06136F9EE830}"/>
              </a:ext>
            </a:extLst>
          </p:cNvPr>
          <p:cNvSpPr txBox="1"/>
          <p:nvPr/>
        </p:nvSpPr>
        <p:spPr>
          <a:xfrm>
            <a:off x="1913983" y="2095500"/>
            <a:ext cx="8001000" cy="369332"/>
          </a:xfrm>
          <a:prstGeom prst="rect">
            <a:avLst/>
          </a:prstGeom>
          <a:noFill/>
        </p:spPr>
        <p:txBody>
          <a:bodyPr wrap="square">
            <a:spAutoFit/>
          </a:bodyPr>
          <a:lstStyle/>
          <a:p>
            <a:r>
              <a:rPr lang="en-US" sz="1800" b="1"/>
              <a:t>Annual reports to ARLA (national licensing authority) by Wellington DLC</a:t>
            </a:r>
          </a:p>
        </p:txBody>
      </p:sp>
    </p:spTree>
    <p:extLst>
      <p:ext uri="{BB962C8B-B14F-4D97-AF65-F5344CB8AC3E}">
        <p14:creationId xmlns:p14="http://schemas.microsoft.com/office/powerpoint/2010/main" val="3958240689"/>
      </p:ext>
    </p:extLst>
  </p:cSld>
  <p:clrMapOvr>
    <a:masterClrMapping/>
  </p:clrMapOvr>
</p:sld>
</file>

<file path=ppt/theme/theme1.xml><?xml version="1.0" encoding="utf-8"?>
<a:theme xmlns:a="http://schemas.openxmlformats.org/drawingml/2006/main" name="Office Theme">
  <a:themeElements>
    <a:clrScheme name="WCC">
      <a:dk1>
        <a:sysClr val="windowText" lastClr="000000"/>
      </a:dk1>
      <a:lt1>
        <a:sysClr val="window" lastClr="FFFFFF"/>
      </a:lt1>
      <a:dk2>
        <a:srgbClr val="3A3838"/>
      </a:dk2>
      <a:lt2>
        <a:srgbClr val="E7E6E6"/>
      </a:lt2>
      <a:accent1>
        <a:srgbClr val="FFDD00"/>
      </a:accent1>
      <a:accent2>
        <a:srgbClr val="316448"/>
      </a:accent2>
      <a:accent3>
        <a:srgbClr val="83E7B0"/>
      </a:accent3>
      <a:accent4>
        <a:srgbClr val="FFDD00"/>
      </a:accent4>
      <a:accent5>
        <a:srgbClr val="316448"/>
      </a:accent5>
      <a:accent6>
        <a:srgbClr val="83E7B0"/>
      </a:accent6>
      <a:hlink>
        <a:srgbClr val="0563C1"/>
      </a:hlink>
      <a:folHlink>
        <a:srgbClr val="954F72"/>
      </a:folHlink>
    </a:clrScheme>
    <a:fontScheme name="Custom 2">
      <a:majorFont>
        <a:latin typeface="Guardian Egyptian TT"/>
        <a:ea typeface=""/>
        <a:cs typeface=""/>
      </a:majorFont>
      <a:minorFont>
        <a:latin typeface="Guardian Sans T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1F5387AA-5556-4742-A124-0C609677AD82}" vid="{8720314A-2218-4903-8082-EDED99CF4A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B44892CD05B0A48926F65CF6ADEDE34" ma:contentTypeVersion="8" ma:contentTypeDescription="Create a new document." ma:contentTypeScope="" ma:versionID="8e64668b5836fca333af03f6254d0cf5">
  <xsd:schema xmlns:xsd="http://www.w3.org/2001/XMLSchema" xmlns:xs="http://www.w3.org/2001/XMLSchema" xmlns:p="http://schemas.microsoft.com/office/2006/metadata/properties" xmlns:ns2="abbed6e1-b160-4395-8ce9-8cbd3883dea0" xmlns:ns3="a1f3c5ea-75c7-454c-b1ee-5b335ff9c48f" targetNamespace="http://schemas.microsoft.com/office/2006/metadata/properties" ma:root="true" ma:fieldsID="7a692f7c6f9fae7f5e6dcff93676f545" ns2:_="" ns3:_="">
    <xsd:import namespace="abbed6e1-b160-4395-8ce9-8cbd3883dea0"/>
    <xsd:import namespace="a1f3c5ea-75c7-454c-b1ee-5b335ff9c4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bed6e1-b160-4395-8ce9-8cbd3883de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f3c5ea-75c7-454c-b1ee-5b335ff9c4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3B4A04-2F6D-4037-A322-D891BD391D32}">
  <ds:schemaRefs>
    <ds:schemaRef ds:uri="a1f3c5ea-75c7-454c-b1ee-5b335ff9c48f"/>
    <ds:schemaRef ds:uri="abbed6e1-b160-4395-8ce9-8cbd3883dea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DE6D9EB-F5E5-415B-B3B6-B56757CC7A4B}">
  <ds:schemaRefs>
    <ds:schemaRef ds:uri="a1f3c5ea-75c7-454c-b1ee-5b335ff9c48f"/>
    <ds:schemaRef ds:uri="abbed6e1-b160-4395-8ce9-8cbd3883de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0E8019C-36D3-4994-BD97-6EBB6BABCAE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EDITABLE PowerPoint_template 2025</Template>
  <Application>Microsoft Office PowerPoint</Application>
  <PresentationFormat>Widescreen</PresentationFormat>
  <Slides>30</Slides>
  <Notes>6</Notes>
  <HiddenSlides>8</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Wellington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Lily Zhang</dc:creator>
  <cp:revision>1</cp:revision>
  <cp:lastPrinted>2026-04-07T22:46:44Z</cp:lastPrinted>
  <dcterms:created xsi:type="dcterms:W3CDTF">2026-03-29T20:49:18Z</dcterms:created>
  <dcterms:modified xsi:type="dcterms:W3CDTF">2026-04-07T22:46:48Z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0x010100BB44892CD05B0A48926F65CF6ADEDE34</vt:lpwstr>
  </property>
  <property fmtid="{D5CDD505-2E9C-101B-9397-08002B2CF9AE}" pid="3" name="_dlc_DocIdItemGuid">
    <vt:lpwstr>b79edc6e-3067-4795-b384-95bbbbdfcee9</vt:lpwstr>
  </property>
  <property fmtid="{D5CDD505-2E9C-101B-9397-08002B2CF9AE}" pid="4" name="MediaServiceImageTags">
    <vt:lpwstr/>
  </property>
</Properties>
</file>